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comments/comment19.xml" ContentType="application/vnd.openxmlformats-officedocument.presentationml.comments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comments/comment8.xml" ContentType="application/vnd.openxmlformats-officedocument.presentationml.comments+xml"/>
  <Override PartName="/ppt/comments/comment26.xml" ContentType="application/vnd.openxmlformats-officedocument.presentationml.comments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comments/comment15.xml" ContentType="application/vnd.openxmlformats-officedocument.presentationml.comments+xml"/>
  <Override PartName="/ppt/notesSlides/notesSlide16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comments/comment4.xml" ContentType="application/vnd.openxmlformats-officedocument.presentationml.comments+xml"/>
  <Override PartName="/ppt/comments/comment11.xml" ContentType="application/vnd.openxmlformats-officedocument.presentationml.comments+xml"/>
  <Override PartName="/ppt/comments/comment22.xml" ContentType="application/vnd.openxmlformats-officedocument.presentationml.comments+xml"/>
  <Override PartName="/ppt/commentAuthors.xml" ContentType="application/vnd.openxmlformats-officedocument.presentationml.commentAuthors+xml"/>
  <Override PartName="/ppt/comments/comment2.xml" ContentType="application/vnd.openxmlformats-officedocument.presentationml.comments+xml"/>
  <Override PartName="/ppt/notesSlides/notesSlide9.xml" ContentType="application/vnd.openxmlformats-officedocument.presentationml.notesSlide+xml"/>
  <Override PartName="/ppt/comments/comment20.xml" ContentType="application/vnd.openxmlformats-officedocument.presentationml.comments+xml"/>
  <Override PartName="/ppt/notesSlides/notesSlide12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viewProps.xml" ContentType="application/vnd.openxmlformats-officedocument.presentationml.viewProps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theme/theme2.xml" ContentType="application/vnd.openxmlformats-officedocument.theme+xml"/>
  <Override PartName="/ppt/comments/comment9.xml" ContentType="application/vnd.openxmlformats-officedocument.presentationml.comments+xml"/>
  <Override PartName="/ppt/comments/comment18.xml" ContentType="application/vnd.openxmlformats-officedocument.presentationml.comments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Layouts/slideLayout3.xml" ContentType="application/vnd.openxmlformats-officedocument.presentationml.slideLayout+xml"/>
  <Override PartName="/ppt/comments/comment7.xml" ContentType="application/vnd.openxmlformats-officedocument.presentationml.comments+xml"/>
  <Override PartName="/ppt/comments/comment16.xml" ContentType="application/vnd.openxmlformats-officedocument.presentationml.comments+xml"/>
  <Override PartName="/ppt/comments/comment25.xml" ContentType="application/vnd.openxmlformats-officedocument.presentationml.comments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comments/comment5.xml" ContentType="application/vnd.openxmlformats-officedocument.presentationml.comments+xml"/>
  <Override PartName="/ppt/comments/comment14.xml" ContentType="application/vnd.openxmlformats-officedocument.presentationml.comments+xml"/>
  <Override PartName="/ppt/comments/comment23.xml" ContentType="application/vnd.openxmlformats-officedocument.presentationml.comments+xml"/>
  <Override PartName="/ppt/notesSlides/notesSlide1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comments/comment3.xml" ContentType="application/vnd.openxmlformats-officedocument.presentationml.comments+xml"/>
  <Override PartName="/ppt/comments/comment12.xml" ContentType="application/vnd.openxmlformats-officedocument.presentationml.comments+xml"/>
  <Override PartName="/ppt/comments/comment21.xml" ContentType="application/vnd.openxmlformats-officedocument.presentationml.comments+xml"/>
  <Override PartName="/ppt/notesSlides/notesSlide13.xml" ContentType="application/vnd.openxmlformats-officedocument.presentationml.notesSlide+xml"/>
  <Override PartName="/ppt/comments/comment1.xml" ContentType="application/vnd.openxmlformats-officedocument.presentationml.comments+xml"/>
  <Override PartName="/ppt/comments/comment10.xml" ContentType="application/vnd.openxmlformats-officedocument.presentationml.comments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Default Extension="tiff" ContentType="image/tiff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handoutMasters/handoutMaster1.xml" ContentType="application/vnd.openxmlformats-officedocument.presentationml.handoutMaster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comments/comment17.xml" ContentType="application/vnd.openxmlformats-officedocument.presentationml.comments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comments/comment6.xml" ContentType="application/vnd.openxmlformats-officedocument.presentationml.comments+xml"/>
  <Override PartName="/ppt/comments/comment13.xml" ContentType="application/vnd.openxmlformats-officedocument.presentationml.comments+xml"/>
  <Override PartName="/ppt/comments/comment24.xml" ContentType="application/vnd.openxmlformats-officedocument.presentationml.comments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notesSlides/notesSlide14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51" r:id="rId1"/>
  </p:sldMasterIdLst>
  <p:notesMasterIdLst>
    <p:notesMasterId r:id="rId64"/>
  </p:notesMasterIdLst>
  <p:handoutMasterIdLst>
    <p:handoutMasterId r:id="rId65"/>
  </p:handoutMasterIdLst>
  <p:sldIdLst>
    <p:sldId id="1055" r:id="rId2"/>
    <p:sldId id="1056" r:id="rId3"/>
    <p:sldId id="1174" r:id="rId4"/>
    <p:sldId id="1144" r:id="rId5"/>
    <p:sldId id="1148" r:id="rId6"/>
    <p:sldId id="1149" r:id="rId7"/>
    <p:sldId id="1173" r:id="rId8"/>
    <p:sldId id="1057" r:id="rId9"/>
    <p:sldId id="1161" r:id="rId10"/>
    <p:sldId id="1164" r:id="rId11"/>
    <p:sldId id="1175" r:id="rId12"/>
    <p:sldId id="1165" r:id="rId13"/>
    <p:sldId id="1176" r:id="rId14"/>
    <p:sldId id="1163" r:id="rId15"/>
    <p:sldId id="1169" r:id="rId16"/>
    <p:sldId id="1170" r:id="rId17"/>
    <p:sldId id="1177" r:id="rId18"/>
    <p:sldId id="1178" r:id="rId19"/>
    <p:sldId id="1179" r:id="rId20"/>
    <p:sldId id="1180" r:id="rId21"/>
    <p:sldId id="1181" r:id="rId22"/>
    <p:sldId id="1182" r:id="rId23"/>
    <p:sldId id="1060" r:id="rId24"/>
    <p:sldId id="1158" r:id="rId25"/>
    <p:sldId id="1183" r:id="rId26"/>
    <p:sldId id="1159" r:id="rId27"/>
    <p:sldId id="1160" r:id="rId28"/>
    <p:sldId id="1184" r:id="rId29"/>
    <p:sldId id="1185" r:id="rId30"/>
    <p:sldId id="1186" r:id="rId31"/>
    <p:sldId id="1187" r:id="rId32"/>
    <p:sldId id="1188" r:id="rId33"/>
    <p:sldId id="1189" r:id="rId34"/>
    <p:sldId id="1190" r:id="rId35"/>
    <p:sldId id="1062" r:id="rId36"/>
    <p:sldId id="1150" r:id="rId37"/>
    <p:sldId id="1151" r:id="rId38"/>
    <p:sldId id="1153" r:id="rId39"/>
    <p:sldId id="1154" r:id="rId40"/>
    <p:sldId id="1155" r:id="rId41"/>
    <p:sldId id="1191" r:id="rId42"/>
    <p:sldId id="1192" r:id="rId43"/>
    <p:sldId id="1193" r:id="rId44"/>
    <p:sldId id="1156" r:id="rId45"/>
    <p:sldId id="1172" r:id="rId46"/>
    <p:sldId id="1083" r:id="rId47"/>
    <p:sldId id="1084" r:id="rId48"/>
    <p:sldId id="1194" r:id="rId49"/>
    <p:sldId id="1085" r:id="rId50"/>
    <p:sldId id="1119" r:id="rId51"/>
    <p:sldId id="1195" r:id="rId52"/>
    <p:sldId id="1086" r:id="rId53"/>
    <p:sldId id="1120" r:id="rId54"/>
    <p:sldId id="1196" r:id="rId55"/>
    <p:sldId id="1121" r:id="rId56"/>
    <p:sldId id="1167" r:id="rId57"/>
    <p:sldId id="1168" r:id="rId58"/>
    <p:sldId id="1171" r:id="rId59"/>
    <p:sldId id="1197" r:id="rId60"/>
    <p:sldId id="1198" r:id="rId61"/>
    <p:sldId id="1199" r:id="rId62"/>
    <p:sldId id="1166" r:id="rId63"/>
  </p:sldIdLst>
  <p:sldSz cx="9372600" cy="6858000"/>
  <p:notesSz cx="7315200" cy="96012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1000" kern="1200">
        <a:solidFill>
          <a:schemeClr val="tx1"/>
        </a:solidFill>
        <a:latin typeface="Garamond" pitchFamily="18" charset="0"/>
        <a:ea typeface="ＭＳ Ｐゴシック"/>
        <a:cs typeface="ＭＳ Ｐゴシック"/>
      </a:defRPr>
    </a:lvl1pPr>
    <a:lvl2pPr marL="457200" algn="l" rtl="0" fontAlgn="base">
      <a:spcBef>
        <a:spcPct val="0"/>
      </a:spcBef>
      <a:spcAft>
        <a:spcPct val="0"/>
      </a:spcAft>
      <a:defRPr sz="1000" kern="1200">
        <a:solidFill>
          <a:schemeClr val="tx1"/>
        </a:solidFill>
        <a:latin typeface="Garamond" pitchFamily="18" charset="0"/>
        <a:ea typeface="ＭＳ Ｐゴシック"/>
        <a:cs typeface="ＭＳ Ｐゴシック"/>
      </a:defRPr>
    </a:lvl2pPr>
    <a:lvl3pPr marL="914400" algn="l" rtl="0" fontAlgn="base">
      <a:spcBef>
        <a:spcPct val="0"/>
      </a:spcBef>
      <a:spcAft>
        <a:spcPct val="0"/>
      </a:spcAft>
      <a:defRPr sz="1000" kern="1200">
        <a:solidFill>
          <a:schemeClr val="tx1"/>
        </a:solidFill>
        <a:latin typeface="Garamond" pitchFamily="18" charset="0"/>
        <a:ea typeface="ＭＳ Ｐゴシック"/>
        <a:cs typeface="ＭＳ Ｐゴシック"/>
      </a:defRPr>
    </a:lvl3pPr>
    <a:lvl4pPr marL="1371600" algn="l" rtl="0" fontAlgn="base">
      <a:spcBef>
        <a:spcPct val="0"/>
      </a:spcBef>
      <a:spcAft>
        <a:spcPct val="0"/>
      </a:spcAft>
      <a:defRPr sz="1000" kern="1200">
        <a:solidFill>
          <a:schemeClr val="tx1"/>
        </a:solidFill>
        <a:latin typeface="Garamond" pitchFamily="18" charset="0"/>
        <a:ea typeface="ＭＳ Ｐゴシック"/>
        <a:cs typeface="ＭＳ Ｐゴシック"/>
      </a:defRPr>
    </a:lvl4pPr>
    <a:lvl5pPr marL="1828800" algn="l" rtl="0" fontAlgn="base">
      <a:spcBef>
        <a:spcPct val="0"/>
      </a:spcBef>
      <a:spcAft>
        <a:spcPct val="0"/>
      </a:spcAft>
      <a:defRPr sz="1000" kern="1200">
        <a:solidFill>
          <a:schemeClr val="tx1"/>
        </a:solidFill>
        <a:latin typeface="Garamond" pitchFamily="18" charset="0"/>
        <a:ea typeface="ＭＳ Ｐゴシック"/>
        <a:cs typeface="ＭＳ Ｐゴシック"/>
      </a:defRPr>
    </a:lvl5pPr>
    <a:lvl6pPr marL="2286000" algn="l" defTabSz="914400" rtl="0" eaLnBrk="1" latinLnBrk="0" hangingPunct="1">
      <a:defRPr sz="1000" kern="1200">
        <a:solidFill>
          <a:schemeClr val="tx1"/>
        </a:solidFill>
        <a:latin typeface="Garamond" pitchFamily="18" charset="0"/>
        <a:ea typeface="ＭＳ Ｐゴシック"/>
        <a:cs typeface="ＭＳ Ｐゴシック"/>
      </a:defRPr>
    </a:lvl6pPr>
    <a:lvl7pPr marL="2743200" algn="l" defTabSz="914400" rtl="0" eaLnBrk="1" latinLnBrk="0" hangingPunct="1">
      <a:defRPr sz="1000" kern="1200">
        <a:solidFill>
          <a:schemeClr val="tx1"/>
        </a:solidFill>
        <a:latin typeface="Garamond" pitchFamily="18" charset="0"/>
        <a:ea typeface="ＭＳ Ｐゴシック"/>
        <a:cs typeface="ＭＳ Ｐゴシック"/>
      </a:defRPr>
    </a:lvl7pPr>
    <a:lvl8pPr marL="3200400" algn="l" defTabSz="914400" rtl="0" eaLnBrk="1" latinLnBrk="0" hangingPunct="1">
      <a:defRPr sz="1000" kern="1200">
        <a:solidFill>
          <a:schemeClr val="tx1"/>
        </a:solidFill>
        <a:latin typeface="Garamond" pitchFamily="18" charset="0"/>
        <a:ea typeface="ＭＳ Ｐゴシック"/>
        <a:cs typeface="ＭＳ Ｐゴシック"/>
      </a:defRPr>
    </a:lvl8pPr>
    <a:lvl9pPr marL="3657600" algn="l" defTabSz="914400" rtl="0" eaLnBrk="1" latinLnBrk="0" hangingPunct="1">
      <a:defRPr sz="1000" kern="1200">
        <a:solidFill>
          <a:schemeClr val="tx1"/>
        </a:solidFill>
        <a:latin typeface="Garamond" pitchFamily="18" charset="0"/>
        <a:ea typeface="ＭＳ Ｐゴシック"/>
        <a:cs typeface="ＭＳ Ｐゴシック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95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3024">
          <p15:clr>
            <a:srgbClr val="A4A3A4"/>
          </p15:clr>
        </p15:guide>
        <p15:guide id="2" pos="2308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3" name="Abishek" initials="AR [31]" lastIdx="1" clrIdx="22"/>
  <p:cmAuthor id="1" name="Mary Conlee" initials="MC" lastIdx="1" clrIdx="0"/>
  <p:cmAuthor id="24" name="Abishek" initials="AR [38]" lastIdx="1" clrIdx="23"/>
  <p:cmAuthor id="2" name="Mark Kerzner" initials="MK" lastIdx="6" clrIdx="1"/>
  <p:cmAuthor id="25" name="Abishek" initials="AR [39]" lastIdx="1" clrIdx="24"/>
  <p:cmAuthor id="3" name="Mary Beth Conlee" initials="MBC" lastIdx="7" clrIdx="2"/>
  <p:cmAuthor id="26" name="Abishek" initials="AR [40]" lastIdx="1" clrIdx="25"/>
  <p:cmAuthor id="4" name="Michelle" initials="M" lastIdx="5" clrIdx="3"/>
  <p:cmAuthor id="27" name="Abishek" initials="AR [55]" lastIdx="1" clrIdx="26"/>
  <p:cmAuthor id="5" name="Tricia Murphy" initials="TM" lastIdx="4" clrIdx="4">
    <p:extLst/>
  </p:cmAuthor>
  <p:cmAuthor id="28" name="Abishek" initials="AR [56]" lastIdx="1" clrIdx="27"/>
  <p:cmAuthor id="6" name="Abishek" initials="AR [5]" lastIdx="1" clrIdx="5"/>
  <p:cmAuthor id="29" name="Abishek" initials="AR [52]" lastIdx="1" clrIdx="28"/>
  <p:cmAuthor id="7" name="Abishek" initials="AR [2]" lastIdx="1" clrIdx="6"/>
  <p:cmAuthor id="30" name="Abishek" initials="AR [50]" lastIdx="1" clrIdx="29"/>
  <p:cmAuthor id="8" name="Abishek" initials="AR [7]" lastIdx="1" clrIdx="7"/>
  <p:cmAuthor id="31" name="Abishek" initials="AR [51]" lastIdx="1" clrIdx="30"/>
  <p:cmAuthor id="9" name="Abishek" initials="AR [8]" lastIdx="1" clrIdx="8"/>
  <p:cmAuthor id="10" name="Abishek" initials="AR [15]" lastIdx="1" clrIdx="9"/>
  <p:cmAuthor id="11" name="Abishek" initials="AR [16]" lastIdx="1" clrIdx="10"/>
  <p:cmAuthor id="12" name="Abishek" initials="AR [17]" lastIdx="1" clrIdx="11"/>
  <p:cmAuthor id="13" name="Abishek" initials="AR [18]" lastIdx="1" clrIdx="12"/>
  <p:cmAuthor id="14" name="Abishek" initials="AR [19]" lastIdx="1" clrIdx="13"/>
  <p:cmAuthor id="15" name="Abishek" initials="AR [20]" lastIdx="1" clrIdx="14"/>
  <p:cmAuthor id="16" name="Abishek" initials="AR [22]" lastIdx="1" clrIdx="15"/>
  <p:cmAuthor id="17" name="Abishek" initials="AR [25]" lastIdx="1" clrIdx="16"/>
  <p:cmAuthor id="18" name="Abishek" initials="AR [26]" lastIdx="1" clrIdx="17"/>
  <p:cmAuthor id="19" name="Abishek" initials="AR [27]" lastIdx="1" clrIdx="18"/>
  <p:cmAuthor id="20" name="Abishek" initials="AR [28]" lastIdx="1" clrIdx="19"/>
  <p:cmAuthor id="21" name="Abishek" initials="AR [29]" lastIdx="1" clrIdx="20"/>
  <p:cmAuthor id="22" name="Abishek" initials="AR [30]" lastIdx="1" clrIdx="2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1A1A1A"/>
    <a:srgbClr val="D6B8EB"/>
    <a:srgbClr val="A77EC7"/>
    <a:srgbClr val="B59BC7"/>
    <a:srgbClr val="C7AAD9"/>
    <a:srgbClr val="C89EDF"/>
    <a:srgbClr val="BD83DF"/>
    <a:srgbClr val="CB89DF"/>
    <a:srgbClr val="CA87D1"/>
    <a:srgbClr val="CF86D1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9265" autoAdjust="0"/>
    <p:restoredTop sz="85824" autoAdjust="0"/>
  </p:normalViewPr>
  <p:slideViewPr>
    <p:cSldViewPr>
      <p:cViewPr varScale="1">
        <p:scale>
          <a:sx n="62" d="100"/>
          <a:sy n="62" d="100"/>
        </p:scale>
        <p:origin x="-1812" y="-84"/>
      </p:cViewPr>
      <p:guideLst>
        <p:guide orient="horz" pos="2160"/>
        <p:guide pos="295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>
      <p:cViewPr>
        <p:scale>
          <a:sx n="80" d="100"/>
          <a:sy n="80" d="100"/>
        </p:scale>
        <p:origin x="2088" y="144"/>
      </p:cViewPr>
      <p:guideLst>
        <p:guide orient="horz" pos="3024"/>
        <p:guide pos="2308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7" dt="2018-08-07T20:05:28.193" idx="1">
    <p:pos x="10" y="10"/>
    <p:text>Minor edits</p:text>
  </p:cm>
</p:cmLst>
</file>

<file path=ppt/comments/comment10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5" dt="2018-08-07T20:17:34.660" idx="1">
    <p:pos x="10" y="10"/>
    <p:text>"REFORMmatplotlib" - New content with individual slides for plot(), subplot(), scatter(), bar(), pie(). These are basic necessities of matplotlib and should be on the slides</p:text>
  </p:cm>
</p:cmLst>
</file>

<file path=ppt/comments/comment1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6" dt="2018-08-07T20:36:33.444" idx="1">
    <p:pos x="10" y="10"/>
    <p:text>Edits - website added, import</p:text>
  </p:cm>
</p:cmLst>
</file>

<file path=ppt/comments/comment1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7" dt="2018-08-07T20:38:22.403" idx="1">
    <p:pos x="10" y="10"/>
    <p:text>Slide addition at this location - barplot() with code (comparison matplotlib vs seaborn code length) </p:text>
  </p:cm>
</p:cmLst>
</file>

<file path=ppt/comments/comment1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8" dt="2018-08-07T20:38:32.130" idx="1">
    <p:pos x="10" y="10"/>
    <p:text>Slide addition at this location - barplot() with code (comparison matplotlib vs seaborn code length) </p:text>
  </p:cm>
</p:cmLst>
</file>

<file path=ppt/comments/comment1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9" dt="2018-08-07T20:39:15.414" idx="1">
    <p:pos x="10" y="10"/>
    <p:text>Slide addition at this location - regplot() with code - Regression plots are essential</p:text>
  </p:cm>
</p:cmLst>
</file>

<file path=ppt/comments/comment1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0" dt="2018-08-07T20:39:41.655" idx="1">
    <p:pos x="10" y="10"/>
    <p:text>Slide addition at this location - regplot() with code - Regression plots are essential</p:text>
  </p:cm>
</p:cmLst>
</file>

<file path=ppt/comments/comment1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1" dt="2018-08-07T20:39:45.541" idx="1">
    <p:pos x="10" y="10"/>
    <p:text>Slide addition at this location - regplot() with code - Regression plots are essential</p:text>
  </p:cm>
</p:cmLst>
</file>

<file path=ppt/comments/comment1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2" dt="2018-08-07T20:39:53.790" idx="1">
    <p:pos x="10" y="10"/>
    <p:text>Slide removal from this location - slide has been added previously</p:text>
  </p:cm>
</p:cmLst>
</file>

<file path=ppt/comments/comment1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3" dt="2018-08-07T20:40:08.848" idx="1">
    <p:pos x="10" y="10"/>
    <p:text>Slide removal from this location - slide has been added previously</p:text>
  </p:cm>
</p:cmLst>
</file>

<file path=ppt/comments/comment1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4" dt="2018-08-07T20:43:59.118" idx="1">
    <p:pos x="10" y="10"/>
    <p:text>"REFORMggplot" coded comments for these three slides. They have been presented in the correct order, with consistent formatting with the rest of the slides</p:tex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6" dt="2018-08-07T20:07:41.915" idx="1">
    <p:pos x="10" y="10"/>
    <p:text>Code Snippet Consistency - (Input: Pink + Bold with arrows), (Output: Black + Non-Bold)</p:text>
  </p:cm>
</p:cmLst>
</file>

<file path=ppt/comments/comment20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5" dt="2018-08-07T20:44:05.709" idx="1">
    <p:pos x="10" y="10"/>
    <p:text>"REFORMggplot" coded comments for these three slides. They have been presented in the correct order, with consistent formatting with the rest of the slides</p:text>
  </p:cm>
</p:cmLst>
</file>

<file path=ppt/comments/comment2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6" dt="2018-08-07T20:44:08.144" idx="1">
    <p:pos x="10" y="10"/>
    <p:text>"REFORMggplot" coded comments for these three slides. They have been presented in the correct order, with consistent formatting with the rest of the slides</p:text>
  </p:cm>
</p:cmLst>
</file>

<file path=ppt/comments/comment2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7" dt="2018-08-07T20:57:24.730" idx="1">
    <p:pos x="10" y="10"/>
    <p:text>Consistency formatting</p:text>
  </p:cm>
</p:cmLst>
</file>

<file path=ppt/comments/comment2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8" dt="2018-08-07T20:57:46.430" idx="1">
    <p:pos x="10" y="10"/>
    <p:text>Edit - Boxplot slide with complete working code to understand step by step with the plot (verified in python 3)</p:text>
  </p:cm>
</p:cmLst>
</file>

<file path=ppt/comments/comment2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9" dt="2018-08-07T20:53:23.441" idx="1">
    <p:pos x="10" y="10"/>
    <p:text>Edit - Histogram slide with complete working code to understand step by step with the plot (verified in python 3)</p:text>
  </p:cm>
</p:cmLst>
</file>

<file path=ppt/comments/comment2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30" dt="2018-08-07T20:52:49.639" idx="1">
    <p:pos x="10" y="10"/>
    <p:text>Lab numbers were not at all matching with slides - This is a different convention now, but it can be easily modified to your previous convention</p:text>
  </p:cm>
</p:cmLst>
</file>

<file path=ppt/comments/comment2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31" dt="2018-08-07T20:52:54.765" idx="1">
    <p:pos x="10" y="10"/>
    <p:text>Lab numbers were not at all matching with slides - This is a different convention now, but it can be easily modified to your previous convention</p:tex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8" dt="2018-08-07T20:09:02.862" idx="1">
    <p:pos x="10" y="10"/>
    <p:text>Edits - combined improved intro slide with all the basic commands</p:tex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9" dt="2018-08-07T20:10:13.840" idx="1">
    <p:pos x="10" y="10"/>
    <p:text>Edits - Improved consistency with syntax additions</p:tex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0" dt="2018-08-07T20:16:33.139" idx="1">
    <p:pos x="10" y="10"/>
    <p:text>"REFORMmatplotlib" - New content with individual slides for plot(), subplot(), scatter(), bar(), pie(). These are basic necessities of matplotlib and should be on the slides</p:tex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1" dt="2018-08-07T20:17:05.425" idx="1">
    <p:pos x="10" y="10"/>
    <p:text>"REFORMmatplotlib" - New content with individual slides for plot(), subplot(), scatter(), bar(), pie(). These are basic necessities of matplotlib and should be on the slides</p:text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2" dt="2018-08-07T20:17:08.090" idx="1">
    <p:pos x="10" y="10"/>
    <p:text>"REFORMmatplotlib" - New content with individual slides for plot(), subplot(), scatter(), bar(), pie(). These are basic necessities of matplotlib and should be on the slides</p:text>
  </p:cm>
</p:cmLst>
</file>

<file path=ppt/comments/comment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3" dt="2018-08-07T20:17:10.806" idx="1">
    <p:pos x="10" y="10"/>
    <p:text>"REFORMmatplotlib" - New content with individual slides for plot(), subplot(), scatter(), bar(), pie(). These are basic necessities of matplotlib and should be on the slides</p:text>
  </p:cm>
</p:cmLst>
</file>

<file path=ppt/comments/comment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4" dt="2018-08-07T20:17:14.192" idx="1">
    <p:pos x="10" y="10"/>
    <p:text>"REFORMmatplotlib" - New content with individual slides for plot(), subplot(), scatter(), bar(), pie(). These are basic necessities of matplotlib and should be on the slides</p:tex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3363"/>
            <a:ext cx="3170238" cy="477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6603" tIns="48303" rIns="96603" bIns="48303" numCol="1" anchor="b" anchorCtr="0" compatLnSpc="1">
            <a:prstTxWarp prst="textNoShape">
              <a:avLst/>
            </a:prstTxWarp>
          </a:bodyPr>
          <a:lstStyle>
            <a:lvl1pPr defTabSz="965200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r>
              <a:rPr lang="en-US" dirty="0"/>
              <a:t>Copyright © 2017 Elephant Scale. All rights reserved.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4963" y="9123363"/>
            <a:ext cx="3170237" cy="477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6603" tIns="48303" rIns="96603" bIns="48303" numCol="1" anchor="b" anchorCtr="0" compatLnSpc="1">
            <a:prstTxWarp prst="textNoShape">
              <a:avLst/>
            </a:prstTxWarp>
          </a:bodyPr>
          <a:lstStyle>
            <a:lvl1pPr algn="r" defTabSz="965200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fld id="{97E62689-8C7D-4291-A094-4E689FEC4C3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23929152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04813" y="473075"/>
            <a:ext cx="6492875" cy="4751388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38280" name="Rectangle 8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365250" y="9388475"/>
            <a:ext cx="4578350" cy="173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b" anchorCtr="1" compatLnSpc="1">
            <a:prstTxWarp prst="textNoShape">
              <a:avLst/>
            </a:prstTxWarp>
          </a:bodyPr>
          <a:lstStyle>
            <a:lvl1pPr algn="ctr" defTabSz="965200" eaLnBrk="0" hangingPunct="0">
              <a:defRPr sz="900">
                <a:latin typeface="Arial" charset="0"/>
              </a:defRPr>
            </a:lvl1pPr>
          </a:lstStyle>
          <a:p>
            <a:pPr>
              <a:defRPr/>
            </a:pPr>
            <a:r>
              <a:rPr lang="en-US" dirty="0"/>
              <a:t>Copyright © 2017 Elephant Scale. All rights reserved.</a:t>
            </a:r>
          </a:p>
        </p:txBody>
      </p:sp>
      <p:sp>
        <p:nvSpPr>
          <p:cNvPr id="438281" name="Rectangle 9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6400800" y="9388475"/>
            <a:ext cx="554038" cy="173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 defTabSz="965200" eaLnBrk="0" hangingPunct="0">
              <a:defRPr b="1">
                <a:latin typeface="Arial" charset="0"/>
              </a:defRPr>
            </a:lvl1pPr>
          </a:lstStyle>
          <a:p>
            <a:pPr>
              <a:defRPr/>
            </a:pPr>
            <a:fld id="{EFAADD5D-AF76-45EE-AA5F-6DAC73BF167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38306" name="Text Box 34"/>
          <p:cNvSpPr txBox="1">
            <a:spLocks noChangeArrowheads="1"/>
          </p:cNvSpPr>
          <p:nvPr/>
        </p:nvSpPr>
        <p:spPr bwMode="auto">
          <a:xfrm>
            <a:off x="271463" y="5176838"/>
            <a:ext cx="617537" cy="25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6386" tIns="48194" rIns="96386" bIns="48194"/>
          <a:lstStyle/>
          <a:p>
            <a:pPr defTabSz="960438">
              <a:defRPr/>
            </a:pPr>
            <a:r>
              <a:rPr lang="en-US" sz="1200" b="1" u="sng" dirty="0">
                <a:latin typeface="Times New Roman" pitchFamily="18" charset="0"/>
                <a:cs typeface="Times New Roman" pitchFamily="18" charset="0"/>
              </a:rPr>
              <a:t>Notes:</a:t>
            </a:r>
          </a:p>
        </p:txBody>
      </p:sp>
      <p:sp>
        <p:nvSpPr>
          <p:cNvPr id="438309" name="Rectangle 37"/>
          <p:cNvSpPr>
            <a:spLocks noGrp="1" noChangeArrowheads="1"/>
          </p:cNvSpPr>
          <p:nvPr>
            <p:ph type="body" sz="quarter" idx="3"/>
          </p:nvPr>
        </p:nvSpPr>
        <p:spPr bwMode="gray">
          <a:xfrm>
            <a:off x="322263" y="5462588"/>
            <a:ext cx="6607175" cy="3751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537" tIns="45768" rIns="91537" bIns="4576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438317" name="Line 45"/>
          <p:cNvSpPr>
            <a:spLocks noChangeShapeType="1"/>
          </p:cNvSpPr>
          <p:nvPr/>
        </p:nvSpPr>
        <p:spPr bwMode="auto">
          <a:xfrm>
            <a:off x="322263" y="9324975"/>
            <a:ext cx="6653212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ffectLst/>
        </p:spPr>
        <p:txBody>
          <a:bodyPr/>
          <a:lstStyle/>
          <a:p>
            <a:pPr algn="ctr">
              <a:spcBef>
                <a:spcPct val="30000"/>
              </a:spcBef>
              <a:defRPr/>
            </a:pPr>
            <a:endParaRPr lang="en-US" dirty="0">
              <a:latin typeface="Garamond" pitchFamily="-110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953744030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168275" indent="-168275" algn="l" rtl="0" eaLnBrk="0" fontAlgn="base" hangingPunct="0">
      <a:spcBef>
        <a:spcPct val="30000"/>
      </a:spcBef>
      <a:spcAft>
        <a:spcPct val="0"/>
      </a:spcAft>
      <a:buSzPct val="65000"/>
      <a:buFont typeface="Wingdings" pitchFamily="2" charset="2"/>
      <a:buChar char=""/>
      <a:defRPr sz="1200" kern="1200">
        <a:solidFill>
          <a:schemeClr val="tx1"/>
        </a:solidFill>
        <a:latin typeface="Times New Roman" pitchFamily="-110" charset="0"/>
        <a:ea typeface="ＭＳ Ｐゴシック" pitchFamily="-110" charset="-128"/>
        <a:cs typeface="ＭＳ Ｐゴシック" pitchFamily="-110" charset="-128"/>
      </a:defRPr>
    </a:lvl1pPr>
    <a:lvl2pPr marL="452438" indent="-169863" algn="l" rtl="0" eaLnBrk="0" fontAlgn="base" hangingPunct="0">
      <a:spcBef>
        <a:spcPct val="30000"/>
      </a:spcBef>
      <a:spcAft>
        <a:spcPct val="0"/>
      </a:spcAft>
      <a:buChar char="–"/>
      <a:defRPr sz="1200" kern="1200">
        <a:solidFill>
          <a:schemeClr val="tx1"/>
        </a:solidFill>
        <a:latin typeface="Times New Roman" pitchFamily="-110" charset="0"/>
        <a:ea typeface="ＭＳ Ｐゴシック" pitchFamily="-110" charset="-128"/>
        <a:cs typeface="ＭＳ Ｐゴシック"/>
      </a:defRPr>
    </a:lvl2pPr>
    <a:lvl3pPr marL="744538" indent="-173038" algn="l" rtl="0" eaLnBrk="0" fontAlgn="base" hangingPunct="0">
      <a:spcBef>
        <a:spcPct val="30000"/>
      </a:spcBef>
      <a:spcAft>
        <a:spcPct val="0"/>
      </a:spcAft>
      <a:buChar char="•"/>
      <a:defRPr sz="1200" kern="1200">
        <a:solidFill>
          <a:schemeClr val="tx1"/>
        </a:solidFill>
        <a:latin typeface="Times New Roman" pitchFamily="-110" charset="0"/>
        <a:ea typeface="ＭＳ Ｐゴシック" pitchFamily="-110" charset="-128"/>
        <a:cs typeface="ＭＳ Ｐゴシック"/>
      </a:defRPr>
    </a:lvl3pPr>
    <a:lvl4pPr marL="1600200" indent="-228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10" charset="0"/>
        <a:ea typeface="ＭＳ Ｐゴシック" pitchFamily="-110" charset="-128"/>
        <a:cs typeface="ＭＳ Ｐゴシック"/>
      </a:defRPr>
    </a:lvl4pPr>
    <a:lvl5pPr marL="2057400" indent="-228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10" charset="0"/>
        <a:ea typeface="ＭＳ Ｐゴシック" pitchFamily="-110" charset="-128"/>
        <a:cs typeface="ＭＳ Ｐゴシック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5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2263" y="5462588"/>
            <a:ext cx="6575425" cy="3671887"/>
          </a:xfrm>
          <a:noFill/>
          <a:ln/>
        </p:spPr>
        <p:txBody>
          <a:bodyPr/>
          <a:lstStyle/>
          <a:p>
            <a:pPr eaLnBrk="1" hangingPunct="1"/>
            <a:r>
              <a:rPr lang="en-US" dirty="0">
                <a:latin typeface="Times New Roman" pitchFamily="18" charset="0"/>
                <a:ea typeface="ＭＳ Ｐゴシック"/>
                <a:cs typeface="ＭＳ Ｐゴシック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xmlns="" val="14125302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8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452438" marR="0" lvl="1" indent="-169863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Times New Roman" pitchFamily="18" charset="0"/>
                <a:ea typeface="ＭＳ Ｐゴシック"/>
                <a:cs typeface="ＭＳ Ｐゴシック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xmlns="" val="39645772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5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2263" y="5462588"/>
            <a:ext cx="6575425" cy="3671887"/>
          </a:xfrm>
          <a:noFill/>
          <a:ln/>
        </p:spPr>
        <p:txBody>
          <a:bodyPr/>
          <a:lstStyle/>
          <a:p>
            <a:pPr eaLnBrk="1" hangingPunct="1"/>
            <a:r>
              <a:rPr lang="en-US" dirty="0">
                <a:latin typeface="Times New Roman" pitchFamily="18" charset="0"/>
                <a:ea typeface="ＭＳ Ｐゴシック"/>
                <a:cs typeface="ＭＳ Ｐゴシック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xmlns="" val="33184554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800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04813" y="5462588"/>
            <a:ext cx="6524625" cy="3751262"/>
          </a:xfrm>
          <a:noFill/>
          <a:ln/>
        </p:spPr>
        <p:txBody>
          <a:bodyPr/>
          <a:lstStyle/>
          <a:p>
            <a:pPr eaLnBrk="1" hangingPunct="1"/>
            <a:r>
              <a:rPr lang="en-US" dirty="0">
                <a:latin typeface="Times New Roman" pitchFamily="18" charset="0"/>
                <a:ea typeface="ＭＳ Ｐゴシック"/>
                <a:cs typeface="ＭＳ Ｐゴシック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xmlns="" val="35074874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800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04813" y="5462588"/>
            <a:ext cx="6524625" cy="3751262"/>
          </a:xfrm>
          <a:noFill/>
          <a:ln/>
        </p:spPr>
        <p:txBody>
          <a:bodyPr/>
          <a:lstStyle/>
          <a:p>
            <a:pPr eaLnBrk="1" hangingPunct="1"/>
            <a:r>
              <a:rPr lang="en-US" dirty="0">
                <a:latin typeface="Times New Roman" pitchFamily="18" charset="0"/>
                <a:ea typeface="ＭＳ Ｐゴシック"/>
                <a:cs typeface="ＭＳ Ｐゴシック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xmlns="" val="28906493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5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2263" y="5462588"/>
            <a:ext cx="6575425" cy="3671887"/>
          </a:xfrm>
          <a:noFill/>
          <a:ln/>
        </p:spPr>
        <p:txBody>
          <a:bodyPr/>
          <a:lstStyle/>
          <a:p>
            <a:pPr eaLnBrk="1" hangingPunct="1"/>
            <a:r>
              <a:rPr lang="en-US" dirty="0">
                <a:latin typeface="Times New Roman" pitchFamily="18" charset="0"/>
                <a:ea typeface="ＭＳ Ｐゴシック"/>
                <a:cs typeface="ＭＳ Ｐゴシック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xmlns="" val="42614665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4813" y="473075"/>
            <a:ext cx="6492875" cy="4751388"/>
          </a:xfrm>
          <a:ln/>
        </p:spPr>
      </p:sp>
      <p:sp>
        <p:nvSpPr>
          <p:cNvPr id="2458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1076917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4813" y="473075"/>
            <a:ext cx="6492875" cy="4751388"/>
          </a:xfrm>
          <a:ln/>
        </p:spPr>
      </p:sp>
      <p:sp>
        <p:nvSpPr>
          <p:cNvPr id="2458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5039327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2263" y="5462588"/>
            <a:ext cx="6575425" cy="3671887"/>
          </a:xfrm>
          <a:noFill/>
          <a:ln/>
        </p:spPr>
        <p:txBody>
          <a:bodyPr/>
          <a:lstStyle/>
          <a:p>
            <a:pPr eaLnBrk="1" hangingPunct="1"/>
            <a:r>
              <a:rPr lang="en-US" dirty="0">
                <a:latin typeface="Times New Roman" pitchFamily="18" charset="0"/>
                <a:ea typeface="ＭＳ Ｐゴシック"/>
                <a:cs typeface="ＭＳ Ｐゴシック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xmlns="" val="9769671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2263" y="5462588"/>
            <a:ext cx="6575425" cy="3671887"/>
          </a:xfrm>
          <a:noFill/>
          <a:ln/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0641146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5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2263" y="5462588"/>
            <a:ext cx="6575425" cy="3671887"/>
          </a:xfrm>
          <a:noFill/>
          <a:ln/>
        </p:spPr>
        <p:txBody>
          <a:bodyPr/>
          <a:lstStyle/>
          <a:p>
            <a:pPr eaLnBrk="1" hangingPunct="1"/>
            <a:r>
              <a:rPr lang="en-US" dirty="0">
                <a:latin typeface="Times New Roman" pitchFamily="18" charset="0"/>
                <a:ea typeface="ＭＳ Ｐゴシック"/>
                <a:cs typeface="ＭＳ Ｐゴシック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xmlns="" val="5739454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5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2263" y="5462588"/>
            <a:ext cx="6575425" cy="3671887"/>
          </a:xfrm>
          <a:noFill/>
          <a:ln/>
        </p:spPr>
        <p:txBody>
          <a:bodyPr/>
          <a:lstStyle/>
          <a:p>
            <a:pPr eaLnBrk="1" hangingPunct="1"/>
            <a:r>
              <a:rPr lang="en-US" dirty="0">
                <a:latin typeface="Times New Roman" pitchFamily="18" charset="0"/>
                <a:ea typeface="ＭＳ Ｐゴシック"/>
                <a:cs typeface="ＭＳ Ｐゴシック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xmlns="" val="19796824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Copyright © 2017 Elephant Scale. All rights reserved.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FAADD5D-AF76-45EE-AA5F-6DAC73BF167A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002748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5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2263" y="5462588"/>
            <a:ext cx="6632575" cy="3671887"/>
          </a:xfrm>
          <a:noFill/>
          <a:ln/>
        </p:spPr>
        <p:txBody>
          <a:bodyPr/>
          <a:lstStyle/>
          <a:p>
            <a:pPr eaLnBrk="1" hangingPunct="1"/>
            <a:r>
              <a:rPr lang="en-US" dirty="0">
                <a:latin typeface="Times New Roman" pitchFamily="18" charset="0"/>
                <a:ea typeface="ＭＳ Ｐゴシック"/>
                <a:cs typeface="ＭＳ Ｐゴシック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xmlns="" val="13520391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Copyright © 2017 Elephant Scale. All rights reserved.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FAADD5D-AF76-45EE-AA5F-6DAC73BF167A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0190762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5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2263" y="5462588"/>
            <a:ext cx="6575425" cy="3671887"/>
          </a:xfrm>
          <a:noFill/>
          <a:ln/>
        </p:spPr>
        <p:txBody>
          <a:bodyPr/>
          <a:lstStyle/>
          <a:p>
            <a:pPr eaLnBrk="1" hangingPunct="1"/>
            <a:r>
              <a:rPr lang="en-US" dirty="0">
                <a:latin typeface="Times New Roman" pitchFamily="18" charset="0"/>
                <a:ea typeface="ＭＳ Ｐゴシック"/>
                <a:cs typeface="ＭＳ Ｐゴシック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xmlns="" val="12469613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/>
          <p:cNvPicPr preferRelativeResize="0">
            <a:picLocks noChangeArrowheads="1"/>
          </p:cNvPicPr>
          <p:nvPr/>
        </p:nvPicPr>
        <p:blipFill rotWithShape="1">
          <a:blip r:embed="rId2"/>
          <a:srcRect t="19473"/>
          <a:stretch/>
        </p:blipFill>
        <p:spPr bwMode="auto">
          <a:xfrm>
            <a:off x="0" y="-1488"/>
            <a:ext cx="2498725" cy="68671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04898" name="Rectangle 2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2498725" y="4119563"/>
            <a:ext cx="6335713" cy="457200"/>
          </a:xfrm>
        </p:spPr>
        <p:txBody>
          <a:bodyPr>
            <a:spAutoFit/>
          </a:bodyPr>
          <a:lstStyle>
            <a:lvl1pPr marL="0" indent="0" algn="r">
              <a:buFont typeface="Monotype Sorts" pitchFamily="-110" charset="2"/>
              <a:buNone/>
              <a:defRPr sz="2000"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104900" name="Rectangle 4"/>
          <p:cNvSpPr>
            <a:spLocks noGrp="1" noChangeArrowheads="1"/>
          </p:cNvSpPr>
          <p:nvPr>
            <p:ph type="ctrTitle" sz="quarter"/>
          </p:nvPr>
        </p:nvSpPr>
        <p:spPr>
          <a:xfrm>
            <a:off x="704850" y="2667000"/>
            <a:ext cx="8121650" cy="1214438"/>
          </a:xfrm>
        </p:spPr>
        <p:txBody>
          <a:bodyPr lIns="91440" anchor="ctr"/>
          <a:lstStyle>
            <a:lvl1pPr algn="ctr" defTabSz="1825625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Copyright © 2017 Elephant Scale. All rights reserved.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EF9825-4C23-4085-A4E3-B5565466BD91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4850" y="0"/>
            <a:ext cx="8667750" cy="690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234950" y="822325"/>
            <a:ext cx="4375150" cy="56435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762500" y="822325"/>
            <a:ext cx="4375150" cy="27447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762500" y="3719513"/>
            <a:ext cx="4375150" cy="27463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40E4B02-67B9-4228-B08B-2561CEE6B94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>
              <a:defRPr/>
            </a:pPr>
            <a:r>
              <a:rPr lang="en-US" dirty="0"/>
              <a:t>Copyright © 2017 Elephant Scale. All rights reserved.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4850" y="0"/>
            <a:ext cx="8667750" cy="690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234950" y="822325"/>
            <a:ext cx="4375150" cy="56435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62500" y="822325"/>
            <a:ext cx="4375150" cy="56435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86CC632-9864-46F1-8EAB-FCD3BB9CEC9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>
              <a:defRPr/>
            </a:pPr>
            <a:r>
              <a:rPr lang="en-US" dirty="0"/>
              <a:t>Copyright © 2017 Elephant Scale. All rights reserved.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234950" y="822325"/>
            <a:ext cx="8902700" cy="564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07" tIns="46005" rIns="92007" bIns="46005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03876" name="Rectangle 4"/>
          <p:cNvSpPr>
            <a:spLocks noGrp="1" noChangeArrowheads="1"/>
          </p:cNvSpPr>
          <p:nvPr>
            <p:ph type="sldNum" sz="quarter" idx="4"/>
          </p:nvPr>
        </p:nvSpPr>
        <p:spPr bwMode="hidden">
          <a:xfrm>
            <a:off x="8777288" y="6580188"/>
            <a:ext cx="546100" cy="225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77EF9825-4C23-4085-A4E3-B5565466BD9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103877" name="Rectangle 5"/>
          <p:cNvSpPr>
            <a:spLocks noGrp="1" noChangeArrowheads="1"/>
          </p:cNvSpPr>
          <p:nvPr>
            <p:ph type="ftr" sz="quarter" idx="3"/>
          </p:nvPr>
        </p:nvSpPr>
        <p:spPr bwMode="hidden">
          <a:xfrm>
            <a:off x="234950" y="6638918"/>
            <a:ext cx="5441950" cy="1384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ctr" eaLnBrk="0" hangingPunct="0">
              <a:spcBef>
                <a:spcPct val="0"/>
              </a:spcBef>
              <a:defRPr sz="9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l">
              <a:defRPr/>
            </a:pPr>
            <a:r>
              <a:rPr lang="en-US" dirty="0"/>
              <a:t>Copyright © 2017 Elephant Scale. All rights reserved.</a:t>
            </a:r>
          </a:p>
        </p:txBody>
      </p:sp>
      <p:pic>
        <p:nvPicPr>
          <p:cNvPr id="1030" name="Picture 6"/>
          <p:cNvPicPr preferRelativeResize="0">
            <a:picLocks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ltGray">
          <a:xfrm>
            <a:off x="0" y="0"/>
            <a:ext cx="704850" cy="690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1" name="Rectangle 7"/>
          <p:cNvSpPr>
            <a:spLocks noGrp="1" noChangeArrowheads="1"/>
          </p:cNvSpPr>
          <p:nvPr>
            <p:ph type="title"/>
          </p:nvPr>
        </p:nvSpPr>
        <p:spPr bwMode="invGray">
          <a:xfrm>
            <a:off x="704850" y="0"/>
            <a:ext cx="8667750" cy="690563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</p:spPr>
        <p:txBody>
          <a:bodyPr vert="horz" wrap="square" lIns="92007" tIns="46005" rIns="92007" bIns="46005" numCol="1" anchor="b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56" r:id="rId1"/>
    <p:sldLayoutId id="2147483655" r:id="rId2"/>
    <p:sldLayoutId id="2147483654" r:id="rId3"/>
    <p:sldLayoutId id="2147483653" r:id="rId4"/>
  </p:sldLayoutIdLst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+mj-lt"/>
          <a:ea typeface="ＭＳ Ｐゴシック" pitchFamily="-110" charset="-128"/>
          <a:cs typeface="ＭＳ Ｐゴシック" pitchFamily="-110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Verdana" pitchFamily="-110" charset="0"/>
          <a:ea typeface="ＭＳ Ｐゴシック" pitchFamily="-110" charset="-128"/>
          <a:cs typeface="ＭＳ Ｐゴシック" pitchFamily="-110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Verdana" pitchFamily="-110" charset="0"/>
          <a:ea typeface="ＭＳ Ｐゴシック" pitchFamily="-110" charset="-128"/>
          <a:cs typeface="ＭＳ Ｐゴシック" pitchFamily="-110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Verdana" pitchFamily="-110" charset="0"/>
          <a:ea typeface="ＭＳ Ｐゴシック" pitchFamily="-110" charset="-128"/>
          <a:cs typeface="ＭＳ Ｐゴシック" pitchFamily="-110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Verdana" pitchFamily="-110" charset="0"/>
          <a:ea typeface="ＭＳ Ｐゴシック" pitchFamily="-110" charset="-128"/>
          <a:cs typeface="ＭＳ Ｐゴシック" pitchFamily="-110" charset="-128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Verdana" pitchFamily="-110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Verdana" pitchFamily="-110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Verdana" pitchFamily="-110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Verdana" pitchFamily="-110" charset="0"/>
        </a:defRPr>
      </a:lvl9pPr>
    </p:titleStyle>
    <p:bodyStyle>
      <a:lvl1pPr marL="290513" indent="-290513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65000"/>
        <a:buFont typeface="Wingdings" pitchFamily="2" charset="2"/>
        <a:buChar char=""/>
        <a:defRPr sz="2400">
          <a:solidFill>
            <a:srgbClr val="000000"/>
          </a:solidFill>
          <a:latin typeface="+mn-lt"/>
          <a:ea typeface="ＭＳ Ｐゴシック" pitchFamily="-110" charset="-128"/>
          <a:cs typeface="ＭＳ Ｐゴシック" pitchFamily="-110" charset="-128"/>
        </a:defRPr>
      </a:lvl1pPr>
      <a:lvl2pPr marL="633413" indent="-228600" algn="l" rtl="0" eaLnBrk="0" fontAlgn="base" hangingPunct="0">
        <a:spcBef>
          <a:spcPct val="20000"/>
        </a:spcBef>
        <a:spcAft>
          <a:spcPct val="0"/>
        </a:spcAft>
        <a:buClr>
          <a:srgbClr val="000000"/>
        </a:buClr>
        <a:buChar char="–"/>
        <a:defRPr sz="2200">
          <a:solidFill>
            <a:srgbClr val="000000"/>
          </a:solidFill>
          <a:latin typeface="+mn-lt"/>
          <a:ea typeface="ＭＳ Ｐゴシック" pitchFamily="-110" charset="-128"/>
          <a:cs typeface="ＭＳ Ｐゴシック"/>
        </a:defRPr>
      </a:lvl2pPr>
      <a:lvl3pPr marL="969963" indent="-22225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rgbClr val="000000"/>
          </a:solidFill>
          <a:latin typeface="+mn-lt"/>
          <a:ea typeface="ＭＳ Ｐゴシック" pitchFamily="-110" charset="-128"/>
          <a:cs typeface="ＭＳ Ｐゴシック"/>
        </a:defRPr>
      </a:lvl3pPr>
      <a:lvl4pPr marL="1258888" indent="-228600" algn="l" rtl="0" eaLnBrk="0" fontAlgn="base" hangingPunct="0">
        <a:spcBef>
          <a:spcPct val="0"/>
        </a:spcBef>
        <a:spcAft>
          <a:spcPct val="0"/>
        </a:spcAft>
        <a:buClr>
          <a:srgbClr val="5F5F5F"/>
        </a:buClr>
        <a:buSzPct val="65000"/>
        <a:buFont typeface="Arial Bold" pitchFamily="34" charset="0"/>
        <a:buChar char="‒"/>
        <a:defRPr lang="en-US" dirty="0">
          <a:solidFill>
            <a:srgbClr val="000000"/>
          </a:solidFill>
          <a:latin typeface="+mn-lt"/>
          <a:ea typeface="ＭＳ Ｐゴシック" pitchFamily="-110" charset="-128"/>
          <a:cs typeface="ＭＳ Ｐゴシック"/>
        </a:defRPr>
      </a:lvl4pPr>
      <a:lvl5pPr marL="2055813" indent="-230188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defRPr sz="800">
          <a:solidFill>
            <a:schemeClr val="tx1"/>
          </a:solidFill>
          <a:latin typeface="Times New Roman" pitchFamily="-110" charset="0"/>
          <a:ea typeface="ＭＳ Ｐゴシック" pitchFamily="-110" charset="-128"/>
          <a:cs typeface="ＭＳ Ｐゴシック"/>
        </a:defRPr>
      </a:lvl5pPr>
      <a:lvl6pPr marL="2513013" indent="-230188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defRPr sz="800">
          <a:solidFill>
            <a:schemeClr val="tx1"/>
          </a:solidFill>
          <a:latin typeface="Times New Roman" pitchFamily="-110" charset="0"/>
          <a:ea typeface="ＭＳ Ｐゴシック" pitchFamily="-110" charset="-128"/>
        </a:defRPr>
      </a:lvl6pPr>
      <a:lvl7pPr marL="2970213" indent="-230188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defRPr sz="800">
          <a:solidFill>
            <a:schemeClr val="tx1"/>
          </a:solidFill>
          <a:latin typeface="Times New Roman" pitchFamily="-110" charset="0"/>
          <a:ea typeface="ＭＳ Ｐゴシック" pitchFamily="-110" charset="-128"/>
        </a:defRPr>
      </a:lvl7pPr>
      <a:lvl8pPr marL="3427413" indent="-230188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defRPr sz="800">
          <a:solidFill>
            <a:schemeClr val="tx1"/>
          </a:solidFill>
          <a:latin typeface="Times New Roman" pitchFamily="-110" charset="0"/>
          <a:ea typeface="ＭＳ Ｐゴシック" pitchFamily="-110" charset="-128"/>
        </a:defRPr>
      </a:lvl8pPr>
      <a:lvl9pPr marL="3884613" indent="-230188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defRPr sz="800">
          <a:solidFill>
            <a:schemeClr val="tx1"/>
          </a:solidFill>
          <a:latin typeface="Times New Roman" pitchFamily="-110" charset="0"/>
          <a:ea typeface="ＭＳ Ｐゴシック" pitchFamily="-110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matplotlib.org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5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6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7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8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9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0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seaborn.pydata.org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2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3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4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5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6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7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8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ling.upenn.edu/~joseff/rstudy/summer2010_ggplot2_intro.html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9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20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2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2.xm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pandas.pydata.org/pandas-docs/stable/visualization.html" TargetMode="Externa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3.xm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2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5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6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04850" y="2645288"/>
            <a:ext cx="8121650" cy="1214438"/>
          </a:xfrm>
        </p:spPr>
        <p:txBody>
          <a:bodyPr>
            <a:normAutofit/>
          </a:bodyPr>
          <a:lstStyle/>
          <a:p>
            <a:r>
              <a:rPr lang="en-US" sz="4000" dirty="0">
                <a:ea typeface="ＭＳ Ｐゴシック"/>
                <a:cs typeface="ＭＳ Ｐゴシック"/>
              </a:rPr>
              <a:t>Python : Visualization</a:t>
            </a:r>
          </a:p>
        </p:txBody>
      </p:sp>
      <p:sp>
        <p:nvSpPr>
          <p:cNvPr id="30722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362200" y="4134162"/>
            <a:ext cx="6472238" cy="1878013"/>
          </a:xfrm>
        </p:spPr>
        <p:txBody>
          <a:bodyPr/>
          <a:lstStyle/>
          <a:p>
            <a:pPr marL="404813" lvl="1" indent="0" algn="r">
              <a:buNone/>
            </a:pPr>
            <a:r>
              <a:rPr lang="en-US" sz="2000" dirty="0">
                <a:ea typeface="ＭＳ Ｐゴシック"/>
              </a:rPr>
              <a:t>Pandas </a:t>
            </a:r>
            <a:r>
              <a:rPr lang="en-US" sz="2000" dirty="0" err="1">
                <a:ea typeface="ＭＳ Ｐゴシック"/>
              </a:rPr>
              <a:t>Visualizaiton</a:t>
            </a:r>
            <a:endParaRPr lang="en-US" sz="2000" dirty="0">
              <a:ea typeface="ＭＳ Ｐゴシック"/>
            </a:endParaRPr>
          </a:p>
          <a:p>
            <a:pPr marL="404813" lvl="1" indent="0" algn="r">
              <a:buNone/>
            </a:pPr>
            <a:r>
              <a:rPr lang="en-US" sz="2000" dirty="0" err="1">
                <a:ea typeface="ＭＳ Ｐゴシック"/>
              </a:rPr>
              <a:t>Matplotlib</a:t>
            </a:r>
            <a:endParaRPr lang="en-US" sz="2000" dirty="0">
              <a:ea typeface="ＭＳ Ｐゴシック"/>
            </a:endParaRPr>
          </a:p>
          <a:p>
            <a:pPr marL="404813" lvl="1" indent="0" algn="r">
              <a:buNone/>
            </a:pPr>
            <a:r>
              <a:rPr lang="en-US" sz="2000" dirty="0" err="1">
                <a:ea typeface="ＭＳ Ｐゴシック"/>
              </a:rPr>
              <a:t>Seaborn</a:t>
            </a:r>
            <a:endParaRPr lang="en-US" sz="2000" dirty="0">
              <a:ea typeface="ＭＳ Ｐゴシック"/>
            </a:endParaRPr>
          </a:p>
          <a:p>
            <a:pPr marL="404813" lvl="1" indent="0" algn="r">
              <a:buNone/>
            </a:pPr>
            <a:r>
              <a:rPr lang="en-US" sz="2000" dirty="0" err="1" smtClean="0">
                <a:ea typeface="ＭＳ Ｐゴシック"/>
              </a:rPr>
              <a:t>g</a:t>
            </a:r>
            <a:r>
              <a:rPr lang="en-US" sz="2000" dirty="0" err="1" smtClean="0">
                <a:ea typeface="ＭＳ Ｐゴシック"/>
              </a:rPr>
              <a:t>gplot</a:t>
            </a:r>
            <a:endParaRPr lang="en-US" sz="2000" dirty="0" smtClean="0">
              <a:ea typeface="ＭＳ Ｐゴシック"/>
            </a:endParaRPr>
          </a:p>
          <a:p>
            <a:pPr marL="404813" lvl="1" indent="0" algn="r">
              <a:buNone/>
            </a:pPr>
            <a:r>
              <a:rPr lang="en-US" sz="2000" dirty="0" smtClean="0">
                <a:ea typeface="ＭＳ Ｐゴシック"/>
              </a:rPr>
              <a:t>Statistical graphs</a:t>
            </a:r>
            <a:endParaRPr lang="en-US" sz="2000" dirty="0">
              <a:ea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7779199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DF9EA2B-591D-AA40-BCFD-4DA0DF009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Performing and Showing plot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75CD85F-CE6D-AB4A-91EF-E0974DDDDE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Call plot on the items you want to plot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You can show the plot in a external window: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CA933267-451D-1043-B454-FC0B3FA127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Copyright © 2017 Elephant Scale.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F89341A3-3649-7047-8B37-CED5D38F6B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EF9825-4C23-4085-A4E3-B5565466BD91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6" name="Text Box 4">
            <a:extLst>
              <a:ext uri="{FF2B5EF4-FFF2-40B4-BE49-F238E27FC236}">
                <a16:creationId xmlns:a16="http://schemas.microsoft.com/office/drawing/2014/main" xmlns="" id="{4339CD13-063F-A749-A610-7B60516B6C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3644106"/>
            <a:ext cx="8763000" cy="646331"/>
          </a:xfrm>
          <a:prstGeom prst="rect">
            <a:avLst/>
          </a:prstGeom>
          <a:solidFill>
            <a:schemeClr val="tx1"/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defTabSz="288925"/>
            <a:r>
              <a:rPr lang="en-US" sz="1800" b="1" dirty="0" err="1">
                <a:solidFill>
                  <a:schemeClr val="bg2"/>
                </a:solidFill>
                <a:latin typeface="Lucida Sans Typewriter" pitchFamily="49" charset="0"/>
              </a:rPr>
              <a:t>plt.show</a:t>
            </a:r>
            <a:r>
              <a:rPr lang="en-US" sz="1800" b="1" dirty="0">
                <a:solidFill>
                  <a:schemeClr val="bg2"/>
                </a:solidFill>
                <a:latin typeface="Lucida Sans Typewriter" pitchFamily="49" charset="0"/>
              </a:rPr>
              <a:t>()</a:t>
            </a:r>
          </a:p>
          <a:p>
            <a:pPr defTabSz="288925"/>
            <a:endParaRPr lang="en-US" sz="1800" b="1" dirty="0">
              <a:solidFill>
                <a:schemeClr val="bg2"/>
              </a:solidFill>
              <a:latin typeface="Lucida Sans Typewriter" pitchFamily="49" charset="0"/>
            </a:endParaRPr>
          </a:p>
        </p:txBody>
      </p:sp>
      <p:sp>
        <p:nvSpPr>
          <p:cNvPr id="7" name="Text Box 4">
            <a:extLst>
              <a:ext uri="{FF2B5EF4-FFF2-40B4-BE49-F238E27FC236}">
                <a16:creationId xmlns:a16="http://schemas.microsoft.com/office/drawing/2014/main" xmlns="" id="{D71C7C8D-A4ED-BA40-A8BD-8F5470A678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7338" y="1263719"/>
            <a:ext cx="8763000" cy="646331"/>
          </a:xfrm>
          <a:prstGeom prst="rect">
            <a:avLst/>
          </a:prstGeom>
          <a:solidFill>
            <a:schemeClr val="tx1"/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defTabSz="288925"/>
            <a:r>
              <a:rPr lang="en-US" sz="1800" b="1" dirty="0" err="1">
                <a:solidFill>
                  <a:schemeClr val="bg2"/>
                </a:solidFill>
                <a:latin typeface="Lucida Sans Typewriter" pitchFamily="49" charset="0"/>
              </a:rPr>
              <a:t>plt.plot</a:t>
            </a:r>
            <a:r>
              <a:rPr lang="en-US" sz="1800" b="1" dirty="0">
                <a:solidFill>
                  <a:schemeClr val="bg2"/>
                </a:solidFill>
                <a:latin typeface="Lucida Sans Typewriter" pitchFamily="49" charset="0"/>
              </a:rPr>
              <a:t>(x, y)  # Pass in </a:t>
            </a:r>
            <a:r>
              <a:rPr lang="en-US" sz="1800" b="1" dirty="0" err="1">
                <a:solidFill>
                  <a:schemeClr val="bg2"/>
                </a:solidFill>
                <a:latin typeface="Lucida Sans Typewriter" pitchFamily="49" charset="0"/>
              </a:rPr>
              <a:t>ndarrays</a:t>
            </a:r>
            <a:r>
              <a:rPr lang="en-US" sz="1800" b="1" dirty="0">
                <a:solidFill>
                  <a:schemeClr val="bg2"/>
                </a:solidFill>
                <a:latin typeface="Lucida Sans Typewriter" pitchFamily="49" charset="0"/>
              </a:rPr>
              <a:t> that you want to plot</a:t>
            </a:r>
          </a:p>
          <a:p>
            <a:pPr defTabSz="288925"/>
            <a:endParaRPr lang="en-US" sz="1800" b="1" dirty="0">
              <a:solidFill>
                <a:schemeClr val="bg2"/>
              </a:solidFill>
              <a:latin typeface="Lucida Sans Typewriter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0562121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248FC37-CE91-5143-AA2D-5736E54DAB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</a:t>
            </a:r>
            <a:r>
              <a:rPr lang="en-US" dirty="0" err="1" smtClean="0"/>
              <a:t>atplotlib</a:t>
            </a:r>
            <a:r>
              <a:rPr lang="en-US" dirty="0" smtClean="0"/>
              <a:t> plots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63CDE41-3A69-EB4F-AB4D-7F98D35E15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“</a:t>
            </a:r>
            <a:r>
              <a:rPr lang="en-US" dirty="0" err="1" smtClean="0"/>
              <a:t>matplotlib</a:t>
            </a:r>
            <a:r>
              <a:rPr lang="en-US" dirty="0" smtClean="0"/>
              <a:t>” </a:t>
            </a:r>
            <a:r>
              <a:rPr lang="en-US" dirty="0"/>
              <a:t>is python’s native plotting library</a:t>
            </a:r>
          </a:p>
          <a:p>
            <a:r>
              <a:rPr lang="en-US" dirty="0" smtClean="0"/>
              <a:t>It is powerful</a:t>
            </a:r>
            <a:r>
              <a:rPr lang="en-US" dirty="0"/>
              <a:t>, with lots of </a:t>
            </a:r>
            <a:r>
              <a:rPr lang="en-US" dirty="0" smtClean="0"/>
              <a:t>options, not focused </a:t>
            </a:r>
            <a:r>
              <a:rPr lang="en-US" dirty="0"/>
              <a:t>on </a:t>
            </a:r>
            <a:r>
              <a:rPr lang="en-US" dirty="0" smtClean="0"/>
              <a:t>aesthetics</a:t>
            </a:r>
          </a:p>
          <a:p>
            <a:r>
              <a:rPr lang="en-US" dirty="0" smtClean="0"/>
              <a:t>“</a:t>
            </a:r>
            <a:r>
              <a:rPr lang="en-US" dirty="0" err="1" smtClean="0"/>
              <a:t>matplotlib</a:t>
            </a:r>
            <a:r>
              <a:rPr lang="en-US" dirty="0"/>
              <a:t>” website - </a:t>
            </a:r>
            <a:r>
              <a:rPr lang="en-US" dirty="0">
                <a:hlinkClick r:id="rId3"/>
              </a:rPr>
              <a:t>https://matplotlib.org</a:t>
            </a:r>
            <a:r>
              <a:rPr lang="en-US" dirty="0" smtClean="0">
                <a:hlinkClick r:id="rId3"/>
              </a:rPr>
              <a:t>/</a:t>
            </a:r>
            <a:endParaRPr lang="en-US" dirty="0"/>
          </a:p>
          <a:p>
            <a:r>
              <a:rPr lang="en-US" dirty="0" smtClean="0"/>
              <a:t>“</a:t>
            </a:r>
            <a:r>
              <a:rPr lang="en-US" dirty="0" err="1" smtClean="0"/>
              <a:t>matplotlib</a:t>
            </a:r>
            <a:r>
              <a:rPr lang="en-US" dirty="0" smtClean="0"/>
              <a:t>” needs to be imported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Plotting data in “x”, “y”</a:t>
            </a:r>
          </a:p>
          <a:p>
            <a:endParaRPr lang="en-US" dirty="0"/>
          </a:p>
          <a:p>
            <a:r>
              <a:rPr lang="en-US" dirty="0" smtClean="0"/>
              <a:t>To show plots</a:t>
            </a:r>
          </a:p>
          <a:p>
            <a:endParaRPr lang="en-US" dirty="0"/>
          </a:p>
          <a:p>
            <a:r>
              <a:rPr lang="en-US" dirty="0" smtClean="0"/>
              <a:t>Saving plots to a file</a:t>
            </a:r>
          </a:p>
          <a:p>
            <a:endParaRPr lang="en-US" dirty="0"/>
          </a:p>
          <a:p>
            <a:r>
              <a:rPr lang="en-US" dirty="0"/>
              <a:t>To show plots inside </a:t>
            </a:r>
            <a:r>
              <a:rPr lang="en-US" dirty="0" err="1"/>
              <a:t>jupyter</a:t>
            </a:r>
            <a:r>
              <a:rPr lang="en-US" dirty="0"/>
              <a:t> notebooks without explicit calls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E38244DC-EDA7-454F-B6E7-BA5BCA8CE9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 smtClean="0"/>
              <a:t>Copyright © 2018 Elephant Scale.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26F9D9FA-2E9C-674E-BCBF-0FE89DA99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EF9825-4C23-4085-A4E3-B5565466BD91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9" name="Text Box 4"/>
          <p:cNvSpPr txBox="1">
            <a:spLocks noChangeArrowheads="1"/>
          </p:cNvSpPr>
          <p:nvPr/>
        </p:nvSpPr>
        <p:spPr bwMode="auto">
          <a:xfrm>
            <a:off x="342900" y="2590800"/>
            <a:ext cx="8763000" cy="400110"/>
          </a:xfrm>
          <a:prstGeom prst="rect">
            <a:avLst/>
          </a:prstGeom>
          <a:solidFill>
            <a:schemeClr val="tx1"/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is-IS" sz="2000" b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&gt;&gt;&gt; </a:t>
            </a:r>
            <a:r>
              <a:rPr lang="is-IS" sz="2000" b="1" smtClean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import matplotlib.pyplot as plt</a:t>
            </a:r>
            <a:endParaRPr lang="is-IS" sz="2000" b="1" dirty="0">
              <a:solidFill>
                <a:schemeClr val="accent2"/>
              </a:solidFill>
              <a:latin typeface="Lucida Sans Typewriter" charset="0"/>
              <a:ea typeface="Lucida Sans Typewriter" charset="0"/>
              <a:cs typeface="Lucida Sans Typewriter" charset="0"/>
            </a:endParaRPr>
          </a:p>
        </p:txBody>
      </p:sp>
      <p:sp>
        <p:nvSpPr>
          <p:cNvPr id="10" name="Text Box 4"/>
          <p:cNvSpPr txBox="1">
            <a:spLocks noChangeArrowheads="1"/>
          </p:cNvSpPr>
          <p:nvPr/>
        </p:nvSpPr>
        <p:spPr bwMode="auto">
          <a:xfrm>
            <a:off x="342900" y="6076890"/>
            <a:ext cx="8763000" cy="400110"/>
          </a:xfrm>
          <a:prstGeom prst="rect">
            <a:avLst/>
          </a:prstGeom>
          <a:solidFill>
            <a:schemeClr val="tx1"/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is-I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&gt;&gt;&gt; </a:t>
            </a:r>
            <a:r>
              <a:rPr lang="is-IS" sz="2000" b="1" dirty="0" smtClean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%matplotlib inline%</a:t>
            </a:r>
            <a:endParaRPr lang="is-IS" sz="2000" b="1" dirty="0">
              <a:solidFill>
                <a:schemeClr val="accent2"/>
              </a:solidFill>
              <a:latin typeface="Lucida Sans Typewriter" charset="0"/>
              <a:ea typeface="Lucida Sans Typewriter" charset="0"/>
              <a:cs typeface="Lucida Sans Typewriter" charset="0"/>
            </a:endParaRPr>
          </a:p>
        </p:txBody>
      </p:sp>
      <p:sp>
        <p:nvSpPr>
          <p:cNvPr id="11" name="Text Box 4"/>
          <p:cNvSpPr txBox="1">
            <a:spLocks noChangeArrowheads="1"/>
          </p:cNvSpPr>
          <p:nvPr/>
        </p:nvSpPr>
        <p:spPr bwMode="auto">
          <a:xfrm>
            <a:off x="342900" y="3524190"/>
            <a:ext cx="8763000" cy="400110"/>
          </a:xfrm>
          <a:prstGeom prst="rect">
            <a:avLst/>
          </a:prstGeom>
          <a:solidFill>
            <a:schemeClr val="tx1"/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is-I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&gt;&gt;&gt; </a:t>
            </a:r>
            <a:r>
              <a:rPr lang="is-IS" sz="2000" b="1" dirty="0" smtClean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plt.plot(x, y)</a:t>
            </a:r>
            <a:endParaRPr lang="is-IS" sz="2000" b="1" dirty="0">
              <a:solidFill>
                <a:schemeClr val="accent2"/>
              </a:solidFill>
              <a:latin typeface="Lucida Sans Typewriter" charset="0"/>
              <a:ea typeface="Lucida Sans Typewriter" charset="0"/>
              <a:cs typeface="Lucida Sans Typewriter" charset="0"/>
            </a:endParaRPr>
          </a:p>
        </p:txBody>
      </p:sp>
      <p:sp>
        <p:nvSpPr>
          <p:cNvPr id="12" name="Text Box 4"/>
          <p:cNvSpPr txBox="1">
            <a:spLocks noChangeArrowheads="1"/>
          </p:cNvSpPr>
          <p:nvPr/>
        </p:nvSpPr>
        <p:spPr bwMode="auto">
          <a:xfrm>
            <a:off x="342900" y="5228738"/>
            <a:ext cx="8763000" cy="400110"/>
          </a:xfrm>
          <a:prstGeom prst="rect">
            <a:avLst/>
          </a:prstGeom>
          <a:solidFill>
            <a:schemeClr val="tx1"/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is-I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&gt;&gt;&gt; </a:t>
            </a:r>
            <a:r>
              <a:rPr lang="is-IS" sz="2000" b="1" dirty="0" smtClean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plt.savefig(“test.png”)</a:t>
            </a:r>
            <a:endParaRPr lang="is-IS" sz="2000" b="1" dirty="0">
              <a:solidFill>
                <a:schemeClr val="accent2"/>
              </a:solidFill>
              <a:latin typeface="Lucida Sans Typewriter" charset="0"/>
              <a:ea typeface="Lucida Sans Typewriter" charset="0"/>
              <a:cs typeface="Lucida Sans Typewriter" charset="0"/>
            </a:endParaRPr>
          </a:p>
        </p:txBody>
      </p:sp>
      <p:sp>
        <p:nvSpPr>
          <p:cNvPr id="13" name="Text Box 4"/>
          <p:cNvSpPr txBox="1">
            <a:spLocks noChangeArrowheads="1"/>
          </p:cNvSpPr>
          <p:nvPr/>
        </p:nvSpPr>
        <p:spPr bwMode="auto">
          <a:xfrm>
            <a:off x="342900" y="4343400"/>
            <a:ext cx="8763000" cy="400110"/>
          </a:xfrm>
          <a:prstGeom prst="rect">
            <a:avLst/>
          </a:prstGeom>
          <a:solidFill>
            <a:schemeClr val="tx1"/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is-I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&gt;&gt;&gt; </a:t>
            </a:r>
            <a:r>
              <a:rPr lang="is-IS" sz="2000" b="1" dirty="0" smtClean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plt.show()</a:t>
            </a:r>
            <a:endParaRPr lang="is-IS" sz="2000" b="1" dirty="0">
              <a:solidFill>
                <a:schemeClr val="accent2"/>
              </a:solidFill>
              <a:latin typeface="Lucida Sans Typewriter" charset="0"/>
              <a:ea typeface="Lucida Sans Typewriter" charset="0"/>
              <a:cs typeface="Lucida Sans Typewrit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5573703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CAB5E6E-E583-0045-96EA-6580F33EC6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 labels and options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4AFBF22-3E2C-8A40-911A-B5393C65BB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plt.xlabel</a:t>
            </a:r>
            <a:r>
              <a:rPr lang="en-US" dirty="0"/>
              <a:t> : Label on x-axis</a:t>
            </a:r>
          </a:p>
          <a:p>
            <a:r>
              <a:rPr lang="en-US" dirty="0" err="1"/>
              <a:t>plt.ylabel</a:t>
            </a:r>
            <a:r>
              <a:rPr lang="en-US" dirty="0"/>
              <a:t> : Label on y-axis</a:t>
            </a:r>
          </a:p>
          <a:p>
            <a:r>
              <a:rPr lang="en-US" dirty="0" err="1"/>
              <a:t>plt.title</a:t>
            </a:r>
            <a:r>
              <a:rPr lang="en-US" dirty="0"/>
              <a:t> : Title on plot</a:t>
            </a:r>
          </a:p>
          <a:p>
            <a:endParaRPr lang="en-US" dirty="0"/>
          </a:p>
          <a:p>
            <a:r>
              <a:rPr lang="en-US" dirty="0" err="1"/>
              <a:t>plt.grid</a:t>
            </a:r>
            <a:r>
              <a:rPr lang="en-US" dirty="0"/>
              <a:t> = true # Start grid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99FC25C5-5454-8D4D-899B-6105C07984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Copyright © 2017 Elephant Scale.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06D5D5C7-53AB-7A44-9355-5556C9A02A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EF9825-4C23-4085-A4E3-B5565466BD91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1951743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CAB5E6E-E583-0045-96EA-6580F33EC6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M</a:t>
            </a:r>
            <a:r>
              <a:rPr lang="en-US" dirty="0" err="1" smtClean="0"/>
              <a:t>atplotlib</a:t>
            </a:r>
            <a:r>
              <a:rPr lang="en-US" dirty="0" smtClean="0"/>
              <a:t> plot options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4AFBF22-3E2C-8A40-911A-B5393C65BB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set x axis label</a:t>
            </a:r>
          </a:p>
          <a:p>
            <a:pPr lvl="1"/>
            <a:r>
              <a:rPr lang="en-US" dirty="0" err="1" smtClean="0"/>
              <a:t>plt.xlabel</a:t>
            </a:r>
            <a:r>
              <a:rPr lang="en-US" dirty="0" smtClean="0"/>
              <a:t>(“&lt;x label&gt;”)</a:t>
            </a:r>
          </a:p>
          <a:p>
            <a:r>
              <a:rPr lang="en-US" dirty="0" smtClean="0"/>
              <a:t>To set y axis label</a:t>
            </a:r>
            <a:endParaRPr lang="en-US" dirty="0"/>
          </a:p>
          <a:p>
            <a:pPr lvl="1"/>
            <a:r>
              <a:rPr lang="en-US" dirty="0" err="1" smtClean="0"/>
              <a:t>plt.ylabel</a:t>
            </a:r>
            <a:r>
              <a:rPr lang="en-US" dirty="0" smtClean="0"/>
              <a:t>(“&lt;y label&gt;”)</a:t>
            </a:r>
            <a:endParaRPr lang="en-US" dirty="0"/>
          </a:p>
          <a:p>
            <a:r>
              <a:rPr lang="en-US" dirty="0" smtClean="0"/>
              <a:t>To set title on plot</a:t>
            </a:r>
          </a:p>
          <a:p>
            <a:pPr lvl="1"/>
            <a:r>
              <a:rPr lang="en-US" dirty="0" err="1" smtClean="0"/>
              <a:t>plt.title</a:t>
            </a:r>
            <a:r>
              <a:rPr lang="en-US" dirty="0" smtClean="0"/>
              <a:t>(“&lt;title&gt;”)</a:t>
            </a:r>
          </a:p>
          <a:p>
            <a:r>
              <a:rPr lang="en-US" dirty="0" smtClean="0"/>
              <a:t>To turn grid on/off plot</a:t>
            </a:r>
            <a:endParaRPr lang="en-US" dirty="0"/>
          </a:p>
          <a:p>
            <a:pPr lvl="1"/>
            <a:r>
              <a:rPr lang="en-US" dirty="0" err="1" smtClean="0"/>
              <a:t>plt.grid</a:t>
            </a:r>
            <a:r>
              <a:rPr lang="en-US" dirty="0" smtClean="0"/>
              <a:t>(&lt;True/False&gt;)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99FC25C5-5454-8D4D-899B-6105C07984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 smtClean="0"/>
              <a:t>Copyright © 2018 Elephant Scale.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06D5D5C7-53AB-7A44-9355-5556C9A02A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EF9825-4C23-4085-A4E3-B5565466BD91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300817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A4534CD-C372-9E4E-A07B-55CA72A7B0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Matplotlib</a:t>
            </a:r>
            <a:r>
              <a:rPr lang="en-US" dirty="0"/>
              <a:t> Simple Example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05C79B7C-C17F-C042-B439-003E5C842E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Copyright © 2017 Elephant Scale.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3E6C2706-3386-B84E-8C12-5D7E74C42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EF9825-4C23-4085-A4E3-B5565466BD91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6" name="Text Box 4">
            <a:extLst>
              <a:ext uri="{FF2B5EF4-FFF2-40B4-BE49-F238E27FC236}">
                <a16:creationId xmlns:a16="http://schemas.microsoft.com/office/drawing/2014/main" xmlns="" id="{225DBB7F-BD54-3044-9882-3BA0D3A543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4478" y="914400"/>
            <a:ext cx="8763000" cy="2585323"/>
          </a:xfrm>
          <a:prstGeom prst="rect">
            <a:avLst/>
          </a:prstGeom>
          <a:solidFill>
            <a:schemeClr val="tx1"/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defTabSz="288925"/>
            <a:r>
              <a:rPr lang="en-US" sz="1800" dirty="0">
                <a:solidFill>
                  <a:schemeClr val="bg2"/>
                </a:solidFill>
                <a:latin typeface="Lucida Sans Typewriter" pitchFamily="49" charset="0"/>
              </a:rPr>
              <a:t>t = </a:t>
            </a:r>
            <a:r>
              <a:rPr lang="en-US" sz="1800" dirty="0" err="1">
                <a:solidFill>
                  <a:schemeClr val="bg2"/>
                </a:solidFill>
                <a:latin typeface="Lucida Sans Typewriter" pitchFamily="49" charset="0"/>
              </a:rPr>
              <a:t>np.arange</a:t>
            </a:r>
            <a:r>
              <a:rPr lang="en-US" sz="1800" dirty="0">
                <a:solidFill>
                  <a:schemeClr val="bg2"/>
                </a:solidFill>
                <a:latin typeface="Lucida Sans Typewriter" pitchFamily="49" charset="0"/>
              </a:rPr>
              <a:t>(0.0, 2.0, 0.01)</a:t>
            </a:r>
          </a:p>
          <a:p>
            <a:pPr defTabSz="288925"/>
            <a:r>
              <a:rPr lang="en-US" sz="1800" dirty="0">
                <a:solidFill>
                  <a:schemeClr val="bg2"/>
                </a:solidFill>
                <a:latin typeface="Lucida Sans Typewriter" pitchFamily="49" charset="0"/>
              </a:rPr>
              <a:t>s = 1 + </a:t>
            </a:r>
            <a:r>
              <a:rPr lang="en-US" sz="1800" dirty="0" err="1">
                <a:solidFill>
                  <a:schemeClr val="bg2"/>
                </a:solidFill>
                <a:latin typeface="Lucida Sans Typewriter" pitchFamily="49" charset="0"/>
              </a:rPr>
              <a:t>np.sin</a:t>
            </a:r>
            <a:r>
              <a:rPr lang="en-US" sz="1800" dirty="0">
                <a:solidFill>
                  <a:schemeClr val="bg2"/>
                </a:solidFill>
                <a:latin typeface="Lucida Sans Typewriter" pitchFamily="49" charset="0"/>
              </a:rPr>
              <a:t>(2*</a:t>
            </a:r>
            <a:r>
              <a:rPr lang="en-US" sz="1800" dirty="0" err="1">
                <a:solidFill>
                  <a:schemeClr val="bg2"/>
                </a:solidFill>
                <a:latin typeface="Lucida Sans Typewriter" pitchFamily="49" charset="0"/>
              </a:rPr>
              <a:t>np.pi</a:t>
            </a:r>
            <a:r>
              <a:rPr lang="en-US" sz="1800" dirty="0">
                <a:solidFill>
                  <a:schemeClr val="bg2"/>
                </a:solidFill>
                <a:latin typeface="Lucida Sans Typewriter" pitchFamily="49" charset="0"/>
              </a:rPr>
              <a:t>*t)</a:t>
            </a:r>
          </a:p>
          <a:p>
            <a:pPr defTabSz="288925"/>
            <a:r>
              <a:rPr lang="en-US" sz="1800" dirty="0" err="1">
                <a:solidFill>
                  <a:schemeClr val="bg2"/>
                </a:solidFill>
                <a:latin typeface="Lucida Sans Typewriter" pitchFamily="49" charset="0"/>
              </a:rPr>
              <a:t>plt.plot</a:t>
            </a:r>
            <a:r>
              <a:rPr lang="en-US" sz="1800" dirty="0">
                <a:solidFill>
                  <a:schemeClr val="bg2"/>
                </a:solidFill>
                <a:latin typeface="Lucida Sans Typewriter" pitchFamily="49" charset="0"/>
              </a:rPr>
              <a:t>(t, s)</a:t>
            </a:r>
          </a:p>
          <a:p>
            <a:pPr defTabSz="288925"/>
            <a:r>
              <a:rPr lang="en-US" sz="1800" dirty="0" err="1">
                <a:solidFill>
                  <a:schemeClr val="bg2"/>
                </a:solidFill>
                <a:latin typeface="Lucida Sans Typewriter" pitchFamily="49" charset="0"/>
              </a:rPr>
              <a:t>plt.xlabel</a:t>
            </a:r>
            <a:r>
              <a:rPr lang="en-US" sz="1800" dirty="0">
                <a:solidFill>
                  <a:schemeClr val="bg2"/>
                </a:solidFill>
                <a:latin typeface="Lucida Sans Typewriter" pitchFamily="49" charset="0"/>
              </a:rPr>
              <a:t>('time (s)’)</a:t>
            </a:r>
          </a:p>
          <a:p>
            <a:pPr defTabSz="288925"/>
            <a:r>
              <a:rPr lang="en-US" sz="1800" dirty="0" err="1">
                <a:solidFill>
                  <a:schemeClr val="bg2"/>
                </a:solidFill>
                <a:latin typeface="Lucida Sans Typewriter" pitchFamily="49" charset="0"/>
              </a:rPr>
              <a:t>plt.ylabel</a:t>
            </a:r>
            <a:r>
              <a:rPr lang="en-US" sz="1800" dirty="0">
                <a:solidFill>
                  <a:schemeClr val="bg2"/>
                </a:solidFill>
                <a:latin typeface="Lucida Sans Typewriter" pitchFamily="49" charset="0"/>
              </a:rPr>
              <a:t>('voltage (mV)’)</a:t>
            </a:r>
          </a:p>
          <a:p>
            <a:pPr defTabSz="288925"/>
            <a:r>
              <a:rPr lang="en-US" sz="1800" dirty="0" err="1">
                <a:solidFill>
                  <a:schemeClr val="bg2"/>
                </a:solidFill>
                <a:latin typeface="Lucida Sans Typewriter" pitchFamily="49" charset="0"/>
              </a:rPr>
              <a:t>plt.title</a:t>
            </a:r>
            <a:r>
              <a:rPr lang="en-US" sz="1800" dirty="0">
                <a:solidFill>
                  <a:schemeClr val="bg2"/>
                </a:solidFill>
                <a:latin typeface="Lucida Sans Typewriter" pitchFamily="49" charset="0"/>
              </a:rPr>
              <a:t>(‘Sine wave’)</a:t>
            </a:r>
          </a:p>
          <a:p>
            <a:pPr defTabSz="288925"/>
            <a:r>
              <a:rPr lang="en-US" sz="1800" dirty="0" err="1">
                <a:solidFill>
                  <a:schemeClr val="bg2"/>
                </a:solidFill>
                <a:latin typeface="Lucida Sans Typewriter" pitchFamily="49" charset="0"/>
              </a:rPr>
              <a:t>plt.grid</a:t>
            </a:r>
            <a:r>
              <a:rPr lang="en-US" sz="1800" dirty="0">
                <a:solidFill>
                  <a:schemeClr val="bg2"/>
                </a:solidFill>
                <a:latin typeface="Lucida Sans Typewriter" pitchFamily="49" charset="0"/>
              </a:rPr>
              <a:t>(True)</a:t>
            </a:r>
          </a:p>
          <a:p>
            <a:pPr defTabSz="288925"/>
            <a:r>
              <a:rPr lang="en-US" sz="1800" dirty="0" err="1">
                <a:solidFill>
                  <a:schemeClr val="bg2"/>
                </a:solidFill>
                <a:latin typeface="Lucida Sans Typewriter" pitchFamily="49" charset="0"/>
              </a:rPr>
              <a:t>plt.savefig</a:t>
            </a:r>
            <a:r>
              <a:rPr lang="en-US" sz="1800" dirty="0">
                <a:solidFill>
                  <a:schemeClr val="bg2"/>
                </a:solidFill>
                <a:latin typeface="Lucida Sans Typewriter" pitchFamily="49" charset="0"/>
              </a:rPr>
              <a:t>("</a:t>
            </a:r>
            <a:r>
              <a:rPr lang="en-US" sz="1800" dirty="0" err="1">
                <a:solidFill>
                  <a:schemeClr val="bg2"/>
                </a:solidFill>
                <a:latin typeface="Lucida Sans Typewriter" pitchFamily="49" charset="0"/>
              </a:rPr>
              <a:t>test.png</a:t>
            </a:r>
            <a:r>
              <a:rPr lang="en-US" sz="1800" dirty="0">
                <a:solidFill>
                  <a:schemeClr val="bg2"/>
                </a:solidFill>
                <a:latin typeface="Lucida Sans Typewriter" pitchFamily="49" charset="0"/>
              </a:rPr>
              <a:t>")</a:t>
            </a:r>
          </a:p>
          <a:p>
            <a:pPr defTabSz="288925"/>
            <a:endParaRPr lang="en-US" sz="1800" b="1" dirty="0">
              <a:solidFill>
                <a:schemeClr val="bg2"/>
              </a:solidFill>
              <a:latin typeface="Lucida Sans Typewriter" pitchFamily="49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4CA3C5FF-E631-DB47-9BD4-77D5F5C82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1829" y="2438400"/>
            <a:ext cx="5546129" cy="4141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72128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C1BCB3E-082E-B740-A3A8-54E8CB1727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Matplotlib</a:t>
            </a:r>
            <a:r>
              <a:rPr lang="en-US" dirty="0"/>
              <a:t> subplots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2D9A606-AB8E-8844-A58D-4C21536AD2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dirty="0" err="1"/>
              <a:t>Matplotlib</a:t>
            </a:r>
            <a:r>
              <a:rPr lang="en-US" dirty="0"/>
              <a:t> allows us to create subplots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708DEC92-C9C7-8842-A64A-FBBB5E8CC5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Copyright © 2017 Elephant Scale.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8526A2AD-A173-204A-89BF-E6910C780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EF9825-4C23-4085-A4E3-B5565466BD91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6" name="Text Box 4">
            <a:extLst>
              <a:ext uri="{FF2B5EF4-FFF2-40B4-BE49-F238E27FC236}">
                <a16:creationId xmlns:a16="http://schemas.microsoft.com/office/drawing/2014/main" xmlns="" id="{34E588BC-B922-AC44-9382-638D7F041D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1347321"/>
            <a:ext cx="8763000" cy="1754326"/>
          </a:xfrm>
          <a:prstGeom prst="rect">
            <a:avLst/>
          </a:prstGeom>
          <a:solidFill>
            <a:schemeClr val="tx1"/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defTabSz="288925"/>
            <a:r>
              <a:rPr lang="en-US" sz="1800" dirty="0">
                <a:solidFill>
                  <a:schemeClr val="bg2"/>
                </a:solidFill>
                <a:latin typeface="Lucida Sans Typewriter" pitchFamily="49" charset="0"/>
              </a:rPr>
              <a:t># Create two subplots sharing y axis</a:t>
            </a:r>
          </a:p>
          <a:p>
            <a:pPr defTabSz="288925"/>
            <a:r>
              <a:rPr lang="en-US" sz="1800" dirty="0">
                <a:solidFill>
                  <a:schemeClr val="bg2"/>
                </a:solidFill>
                <a:latin typeface="Lucida Sans Typewriter" pitchFamily="49" charset="0"/>
              </a:rPr>
              <a:t>fig, (ax1, ax2) = </a:t>
            </a:r>
            <a:r>
              <a:rPr lang="en-US" sz="1800" dirty="0" err="1">
                <a:solidFill>
                  <a:schemeClr val="bg2"/>
                </a:solidFill>
                <a:latin typeface="Lucida Sans Typewriter" pitchFamily="49" charset="0"/>
              </a:rPr>
              <a:t>plt.subplots</a:t>
            </a:r>
            <a:r>
              <a:rPr lang="en-US" sz="1800" dirty="0">
                <a:solidFill>
                  <a:schemeClr val="bg2"/>
                </a:solidFill>
                <a:latin typeface="Lucida Sans Typewriter" pitchFamily="49" charset="0"/>
              </a:rPr>
              <a:t>(2, </a:t>
            </a:r>
            <a:r>
              <a:rPr lang="en-US" sz="1800" dirty="0" err="1">
                <a:solidFill>
                  <a:schemeClr val="bg2"/>
                </a:solidFill>
                <a:latin typeface="Lucida Sans Typewriter" pitchFamily="49" charset="0"/>
              </a:rPr>
              <a:t>sharey</a:t>
            </a:r>
            <a:r>
              <a:rPr lang="en-US" sz="1800" dirty="0">
                <a:solidFill>
                  <a:schemeClr val="bg2"/>
                </a:solidFill>
                <a:latin typeface="Lucida Sans Typewriter" pitchFamily="49" charset="0"/>
              </a:rPr>
              <a:t>=True)</a:t>
            </a:r>
          </a:p>
          <a:p>
            <a:pPr defTabSz="288925"/>
            <a:endParaRPr lang="en-US" sz="1800" dirty="0">
              <a:solidFill>
                <a:schemeClr val="bg2"/>
              </a:solidFill>
              <a:latin typeface="Lucida Sans Typewriter" pitchFamily="49" charset="0"/>
            </a:endParaRPr>
          </a:p>
          <a:p>
            <a:pPr defTabSz="288925"/>
            <a:r>
              <a:rPr lang="en-US" sz="1800" dirty="0">
                <a:solidFill>
                  <a:schemeClr val="bg2"/>
                </a:solidFill>
                <a:latin typeface="Lucida Sans Typewriter" pitchFamily="49" charset="0"/>
              </a:rPr>
              <a:t>ax1.plot(x1, y1, '</a:t>
            </a:r>
            <a:r>
              <a:rPr lang="en-US" sz="1800" dirty="0" err="1">
                <a:solidFill>
                  <a:schemeClr val="bg2"/>
                </a:solidFill>
                <a:latin typeface="Lucida Sans Typewriter" pitchFamily="49" charset="0"/>
              </a:rPr>
              <a:t>ko</a:t>
            </a:r>
            <a:r>
              <a:rPr lang="en-US" sz="1800" dirty="0">
                <a:solidFill>
                  <a:schemeClr val="bg2"/>
                </a:solidFill>
                <a:latin typeface="Lucida Sans Typewriter" pitchFamily="49" charset="0"/>
              </a:rPr>
              <a:t>-')</a:t>
            </a:r>
          </a:p>
          <a:p>
            <a:pPr defTabSz="288925"/>
            <a:r>
              <a:rPr lang="en-US" sz="1800" dirty="0">
                <a:solidFill>
                  <a:schemeClr val="bg2"/>
                </a:solidFill>
                <a:latin typeface="Lucida Sans Typewriter" pitchFamily="49" charset="0"/>
              </a:rPr>
              <a:t>ax2.plot(x2, y2, 'r.-')</a:t>
            </a:r>
          </a:p>
          <a:p>
            <a:pPr defTabSz="288925"/>
            <a:r>
              <a:rPr lang="en-US" sz="1800" dirty="0">
                <a:solidFill>
                  <a:schemeClr val="bg2"/>
                </a:solidFill>
                <a:latin typeface="Lucida Sans Typewriter" pitchFamily="49" charset="0"/>
              </a:rPr>
              <a:t>ax2.set(</a:t>
            </a:r>
            <a:r>
              <a:rPr lang="en-US" sz="1800" dirty="0" err="1">
                <a:solidFill>
                  <a:schemeClr val="bg2"/>
                </a:solidFill>
                <a:latin typeface="Lucida Sans Typewriter" pitchFamily="49" charset="0"/>
              </a:rPr>
              <a:t>xlabel</a:t>
            </a:r>
            <a:r>
              <a:rPr lang="en-US" sz="1800" dirty="0">
                <a:solidFill>
                  <a:schemeClr val="bg2"/>
                </a:solidFill>
                <a:latin typeface="Lucida Sans Typewriter" pitchFamily="49" charset="0"/>
              </a:rPr>
              <a:t>='time (s)', </a:t>
            </a:r>
            <a:r>
              <a:rPr lang="en-US" sz="1800" dirty="0" err="1">
                <a:solidFill>
                  <a:schemeClr val="bg2"/>
                </a:solidFill>
                <a:latin typeface="Lucida Sans Typewriter" pitchFamily="49" charset="0"/>
              </a:rPr>
              <a:t>ylabel</a:t>
            </a:r>
            <a:r>
              <a:rPr lang="en-US" sz="1800" dirty="0">
                <a:solidFill>
                  <a:schemeClr val="bg2"/>
                </a:solidFill>
                <a:latin typeface="Lucida Sans Typewriter" pitchFamily="49" charset="0"/>
              </a:rPr>
              <a:t>='Undamped')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79739CED-0D5F-6340-B54E-831063301D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500" y="3125380"/>
            <a:ext cx="5137150" cy="3590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9990869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B85794C-132D-F44A-8CE5-76F6BBCA1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Figure Versus Axes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64FCFD9-7E23-984A-BF5E-F1BB1A3BAF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figure object is the entire plot</a:t>
            </a:r>
          </a:p>
          <a:p>
            <a:r>
              <a:rPr lang="en-US" dirty="0"/>
              <a:t>Typically used if we want to save the figure</a:t>
            </a:r>
          </a:p>
          <a:p>
            <a:r>
              <a:rPr lang="en-US" dirty="0"/>
              <a:t>The axes represent the plots</a:t>
            </a:r>
          </a:p>
          <a:p>
            <a:r>
              <a:rPr lang="en-US" dirty="0"/>
              <a:t>We can have more than one (subplots)</a:t>
            </a:r>
          </a:p>
          <a:p>
            <a:endParaRPr lang="en-US" dirty="0"/>
          </a:p>
          <a:p>
            <a:r>
              <a:rPr lang="en-US" dirty="0"/>
              <a:t>Here’s how we get one: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More than one</a:t>
            </a:r>
            <a:r>
              <a:rPr lang="en-US" dirty="0">
                <a:sym typeface="Wingdings" pitchFamily="2" charset="2"/>
              </a:rPr>
              <a:t> (subplots)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FCE1F343-D83F-5341-9D5F-FD922D5E4B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Copyright © 2017 Elephant Scale.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AC42F0CF-A37D-F64E-846B-CB0D47C182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EF9825-4C23-4085-A4E3-B5565466BD91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6" name="Text Box 4">
            <a:extLst>
              <a:ext uri="{FF2B5EF4-FFF2-40B4-BE49-F238E27FC236}">
                <a16:creationId xmlns:a16="http://schemas.microsoft.com/office/drawing/2014/main" xmlns="" id="{ED113431-4644-3440-8AF8-D940A5A571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3644106"/>
            <a:ext cx="8763000" cy="923330"/>
          </a:xfrm>
          <a:prstGeom prst="rect">
            <a:avLst/>
          </a:prstGeom>
          <a:solidFill>
            <a:schemeClr val="tx1"/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defTabSz="288925"/>
            <a:r>
              <a:rPr lang="en-US" sz="1800" dirty="0">
                <a:solidFill>
                  <a:schemeClr val="bg2"/>
                </a:solidFill>
                <a:latin typeface="Lucida Sans Typewriter" pitchFamily="49" charset="0"/>
              </a:rPr>
              <a:t>import </a:t>
            </a:r>
            <a:r>
              <a:rPr lang="en-US" sz="1800" dirty="0" err="1">
                <a:solidFill>
                  <a:schemeClr val="bg2"/>
                </a:solidFill>
                <a:latin typeface="Lucida Sans Typewriter" pitchFamily="49" charset="0"/>
              </a:rPr>
              <a:t>matplotlib.pyplot</a:t>
            </a:r>
            <a:r>
              <a:rPr lang="en-US" sz="1800" dirty="0">
                <a:solidFill>
                  <a:schemeClr val="bg2"/>
                </a:solidFill>
                <a:latin typeface="Lucida Sans Typewriter" pitchFamily="49" charset="0"/>
              </a:rPr>
              <a:t> as </a:t>
            </a:r>
            <a:r>
              <a:rPr lang="en-US" sz="1800" dirty="0" err="1">
                <a:solidFill>
                  <a:schemeClr val="bg2"/>
                </a:solidFill>
                <a:latin typeface="Lucida Sans Typewriter" pitchFamily="49" charset="0"/>
              </a:rPr>
              <a:t>plt</a:t>
            </a:r>
            <a:endParaRPr lang="en-US" sz="1800" dirty="0">
              <a:solidFill>
                <a:schemeClr val="bg2"/>
              </a:solidFill>
              <a:latin typeface="Lucida Sans Typewriter" pitchFamily="49" charset="0"/>
            </a:endParaRPr>
          </a:p>
          <a:p>
            <a:pPr defTabSz="288925"/>
            <a:endParaRPr lang="en-US" sz="1800" dirty="0">
              <a:solidFill>
                <a:schemeClr val="bg2"/>
              </a:solidFill>
              <a:latin typeface="Lucida Sans Typewriter" pitchFamily="49" charset="0"/>
            </a:endParaRPr>
          </a:p>
          <a:p>
            <a:pPr defTabSz="288925"/>
            <a:r>
              <a:rPr lang="en-US" sz="1800" dirty="0" err="1">
                <a:solidFill>
                  <a:schemeClr val="bg2"/>
                </a:solidFill>
                <a:latin typeface="Lucida Sans Typewriter" pitchFamily="49" charset="0"/>
              </a:rPr>
              <a:t>fig,ax</a:t>
            </a:r>
            <a:r>
              <a:rPr lang="en-US" sz="1800" dirty="0">
                <a:solidFill>
                  <a:schemeClr val="bg2"/>
                </a:solidFill>
                <a:latin typeface="Lucida Sans Typewriter" pitchFamily="49" charset="0"/>
              </a:rPr>
              <a:t> = </a:t>
            </a:r>
            <a:r>
              <a:rPr lang="en-US" sz="1800" dirty="0" err="1">
                <a:solidFill>
                  <a:schemeClr val="bg2"/>
                </a:solidFill>
                <a:latin typeface="Lucida Sans Typewriter" pitchFamily="49" charset="0"/>
              </a:rPr>
              <a:t>plt.subplots</a:t>
            </a:r>
            <a:r>
              <a:rPr lang="en-US" sz="1800" dirty="0">
                <a:solidFill>
                  <a:schemeClr val="bg2"/>
                </a:solidFill>
                <a:latin typeface="Lucida Sans Typewriter" pitchFamily="49" charset="0"/>
              </a:rPr>
              <a:t>() # Just one plot</a:t>
            </a:r>
          </a:p>
        </p:txBody>
      </p:sp>
      <p:sp>
        <p:nvSpPr>
          <p:cNvPr id="7" name="Text Box 4">
            <a:extLst>
              <a:ext uri="{FF2B5EF4-FFF2-40B4-BE49-F238E27FC236}">
                <a16:creationId xmlns:a16="http://schemas.microsoft.com/office/drawing/2014/main" xmlns="" id="{7959BBA8-6A88-2F4B-AE7E-130A8FB5FE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718" y="5334000"/>
            <a:ext cx="8763000" cy="923330"/>
          </a:xfrm>
          <a:prstGeom prst="rect">
            <a:avLst/>
          </a:prstGeom>
          <a:solidFill>
            <a:schemeClr val="tx1"/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defTabSz="288925"/>
            <a:r>
              <a:rPr lang="en-US" sz="1800" dirty="0">
                <a:solidFill>
                  <a:schemeClr val="bg2"/>
                </a:solidFill>
                <a:latin typeface="Lucida Sans Typewriter" pitchFamily="49" charset="0"/>
              </a:rPr>
              <a:t>import </a:t>
            </a:r>
            <a:r>
              <a:rPr lang="en-US" sz="1800" dirty="0" err="1">
                <a:solidFill>
                  <a:schemeClr val="bg2"/>
                </a:solidFill>
                <a:latin typeface="Lucida Sans Typewriter" pitchFamily="49" charset="0"/>
              </a:rPr>
              <a:t>matplotlib.pyplot</a:t>
            </a:r>
            <a:r>
              <a:rPr lang="en-US" sz="1800" dirty="0">
                <a:solidFill>
                  <a:schemeClr val="bg2"/>
                </a:solidFill>
                <a:latin typeface="Lucida Sans Typewriter" pitchFamily="49" charset="0"/>
              </a:rPr>
              <a:t> as </a:t>
            </a:r>
            <a:r>
              <a:rPr lang="en-US" sz="1800" dirty="0" err="1">
                <a:solidFill>
                  <a:schemeClr val="bg2"/>
                </a:solidFill>
                <a:latin typeface="Lucida Sans Typewriter" pitchFamily="49" charset="0"/>
              </a:rPr>
              <a:t>plt</a:t>
            </a:r>
            <a:endParaRPr lang="en-US" sz="1800" dirty="0">
              <a:solidFill>
                <a:schemeClr val="bg2"/>
              </a:solidFill>
              <a:latin typeface="Lucida Sans Typewriter" pitchFamily="49" charset="0"/>
            </a:endParaRPr>
          </a:p>
          <a:p>
            <a:pPr defTabSz="288925"/>
            <a:endParaRPr lang="en-US" sz="1800" dirty="0">
              <a:solidFill>
                <a:schemeClr val="bg2"/>
              </a:solidFill>
              <a:latin typeface="Lucida Sans Typewriter" pitchFamily="49" charset="0"/>
            </a:endParaRPr>
          </a:p>
          <a:p>
            <a:pPr defTabSz="288925"/>
            <a:r>
              <a:rPr lang="en-US" sz="1800" dirty="0">
                <a:solidFill>
                  <a:schemeClr val="bg2"/>
                </a:solidFill>
                <a:latin typeface="Lucida Sans Typewriter" pitchFamily="49" charset="0"/>
              </a:rPr>
              <a:t>fig, (ax1,ax2)	 = </a:t>
            </a:r>
            <a:r>
              <a:rPr lang="en-US" sz="1800" dirty="0" err="1">
                <a:solidFill>
                  <a:schemeClr val="bg2"/>
                </a:solidFill>
                <a:latin typeface="Lucida Sans Typewriter" pitchFamily="49" charset="0"/>
              </a:rPr>
              <a:t>plt.subplots</a:t>
            </a:r>
            <a:r>
              <a:rPr lang="en-US" sz="1800" dirty="0">
                <a:solidFill>
                  <a:schemeClr val="bg2"/>
                </a:solidFill>
                <a:latin typeface="Lucida Sans Typewriter" pitchFamily="49" charset="0"/>
              </a:rPr>
              <a:t>(2) #Two subplots</a:t>
            </a:r>
          </a:p>
        </p:txBody>
      </p:sp>
    </p:spTree>
    <p:extLst>
      <p:ext uri="{BB962C8B-B14F-4D97-AF65-F5344CB8AC3E}">
        <p14:creationId xmlns:p14="http://schemas.microsoft.com/office/powerpoint/2010/main" xmlns="" val="33680464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A4534CD-C372-9E4E-A07B-55CA72A7B0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</a:t>
            </a:r>
            <a:r>
              <a:rPr lang="en-US" dirty="0" err="1" smtClean="0"/>
              <a:t>atplotlib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plot()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Voltage vs Time using plot():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05C79B7C-C17F-C042-B439-003E5C842E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 smtClean="0"/>
              <a:t>Copyright © 2018 Elephant Scale.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3E6C2706-3386-B84E-8C12-5D7E74C42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EF9825-4C23-4085-A4E3-B5565466BD91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342900" y="1295400"/>
            <a:ext cx="8763000" cy="5324535"/>
          </a:xfrm>
          <a:prstGeom prst="rect">
            <a:avLst/>
          </a:prstGeom>
          <a:solidFill>
            <a:schemeClr val="tx1"/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is-IS" sz="2000" b="1" dirty="0" smtClean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import matplotlib.pyplot as plt</a:t>
            </a:r>
          </a:p>
          <a:p>
            <a:r>
              <a:rPr lang="is-IS" sz="2000" b="1" dirty="0" smtClean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import numpy as np</a:t>
            </a:r>
          </a:p>
          <a:p>
            <a:pPr defTabSz="288925"/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t = </a:t>
            </a:r>
            <a:r>
              <a:rPr lang="en-US" sz="20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np.arange</a:t>
            </a:r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(0.0, 2.0, 0.01)</a:t>
            </a:r>
          </a:p>
          <a:p>
            <a:pPr defTabSz="288925"/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s = 1 + </a:t>
            </a:r>
            <a:r>
              <a:rPr lang="en-US" sz="20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np.sin</a:t>
            </a:r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(2*</a:t>
            </a:r>
            <a:r>
              <a:rPr lang="en-US" sz="20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np.pi</a:t>
            </a:r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*t)</a:t>
            </a:r>
          </a:p>
          <a:p>
            <a:pPr defTabSz="288925"/>
            <a:r>
              <a:rPr lang="en-US" sz="20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plt.plot</a:t>
            </a:r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(t, s)</a:t>
            </a:r>
          </a:p>
          <a:p>
            <a:pPr defTabSz="288925"/>
            <a:r>
              <a:rPr lang="en-US" sz="20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plt.xlabel</a:t>
            </a:r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('time (s)’)</a:t>
            </a:r>
          </a:p>
          <a:p>
            <a:pPr defTabSz="288925"/>
            <a:r>
              <a:rPr lang="en-US" sz="20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plt.ylabel</a:t>
            </a:r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('voltage (mV)’)</a:t>
            </a:r>
          </a:p>
          <a:p>
            <a:pPr defTabSz="288925"/>
            <a:r>
              <a:rPr lang="en-US" sz="20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plt.title</a:t>
            </a:r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(‘Sine wave’)</a:t>
            </a:r>
          </a:p>
          <a:p>
            <a:pPr defTabSz="288925"/>
            <a:r>
              <a:rPr lang="en-US" sz="20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plt.grid</a:t>
            </a:r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(True)</a:t>
            </a:r>
          </a:p>
          <a:p>
            <a:pPr defTabSz="288925"/>
            <a:r>
              <a:rPr lang="en-US" sz="20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plt.savefig</a:t>
            </a:r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("</a:t>
            </a:r>
            <a:r>
              <a:rPr lang="en-US" sz="20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test.png</a:t>
            </a:r>
            <a:r>
              <a:rPr lang="en-US" sz="2000" b="1" dirty="0" smtClean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")</a:t>
            </a:r>
          </a:p>
          <a:p>
            <a:pPr defTabSz="288925"/>
            <a:endParaRPr lang="en-US" sz="2000" b="1" dirty="0">
              <a:solidFill>
                <a:schemeClr val="accent2"/>
              </a:solidFill>
              <a:latin typeface="Lucida Sans Typewriter" charset="0"/>
              <a:ea typeface="Lucida Sans Typewriter" charset="0"/>
              <a:cs typeface="Lucida Sans Typewriter" charset="0"/>
            </a:endParaRPr>
          </a:p>
          <a:p>
            <a:pPr defTabSz="288925"/>
            <a:endParaRPr lang="en-US" sz="2000" b="1" dirty="0" smtClean="0">
              <a:solidFill>
                <a:schemeClr val="accent2"/>
              </a:solidFill>
              <a:latin typeface="Lucida Sans Typewriter" charset="0"/>
              <a:ea typeface="Lucida Sans Typewriter" charset="0"/>
              <a:cs typeface="Lucida Sans Typewriter" charset="0"/>
            </a:endParaRPr>
          </a:p>
          <a:p>
            <a:pPr defTabSz="288925"/>
            <a:endParaRPr lang="en-US" sz="2000" b="1" dirty="0">
              <a:solidFill>
                <a:schemeClr val="accent2"/>
              </a:solidFill>
              <a:latin typeface="Lucida Sans Typewriter" charset="0"/>
              <a:ea typeface="Lucida Sans Typewriter" charset="0"/>
              <a:cs typeface="Lucida Sans Typewriter" charset="0"/>
            </a:endParaRPr>
          </a:p>
          <a:p>
            <a:pPr defTabSz="288925"/>
            <a:endParaRPr lang="en-US" sz="2000" b="1" dirty="0" smtClean="0">
              <a:solidFill>
                <a:schemeClr val="accent2"/>
              </a:solidFill>
              <a:latin typeface="Lucida Sans Typewriter" charset="0"/>
              <a:ea typeface="Lucida Sans Typewriter" charset="0"/>
              <a:cs typeface="Lucida Sans Typewriter" charset="0"/>
            </a:endParaRPr>
          </a:p>
          <a:p>
            <a:pPr defTabSz="288925"/>
            <a:endParaRPr lang="en-US" sz="2000" b="1" dirty="0">
              <a:solidFill>
                <a:schemeClr val="accent2"/>
              </a:solidFill>
              <a:latin typeface="Lucida Sans Typewriter" charset="0"/>
              <a:ea typeface="Lucida Sans Typewriter" charset="0"/>
              <a:cs typeface="Lucida Sans Typewriter" charset="0"/>
            </a:endParaRPr>
          </a:p>
          <a:p>
            <a:pPr defTabSz="288925"/>
            <a:endParaRPr lang="en-US" sz="2000" b="1" dirty="0" smtClean="0">
              <a:solidFill>
                <a:schemeClr val="accent2"/>
              </a:solidFill>
              <a:latin typeface="Lucida Sans Typewriter" charset="0"/>
              <a:ea typeface="Lucida Sans Typewriter" charset="0"/>
              <a:cs typeface="Lucida Sans Typewriter" charset="0"/>
            </a:endParaRPr>
          </a:p>
          <a:p>
            <a:pPr defTabSz="288925"/>
            <a:endParaRPr lang="en-US" sz="2000" b="1" dirty="0">
              <a:solidFill>
                <a:schemeClr val="accent2"/>
              </a:solidFill>
              <a:latin typeface="Lucida Sans Typewriter" charset="0"/>
              <a:ea typeface="Lucida Sans Typewriter" charset="0"/>
              <a:cs typeface="Lucida Sans Typewriter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432301" y="2895600"/>
            <a:ext cx="4673600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6509400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A4534CD-C372-9E4E-A07B-55CA72A7B0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</a:t>
            </a:r>
            <a:r>
              <a:rPr lang="en-US" dirty="0" err="1" smtClean="0"/>
              <a:t>atplotlib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subplot()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Undamped vs Damped oscillations using subplot():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05C79B7C-C17F-C042-B439-003E5C842E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 smtClean="0"/>
              <a:t>Copyright © 2018 Elephant Scale.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3E6C2706-3386-B84E-8C12-5D7E74C42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EF9825-4C23-4085-A4E3-B5565466BD91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342900" y="1303377"/>
            <a:ext cx="8763000" cy="5078313"/>
          </a:xfrm>
          <a:prstGeom prst="rect">
            <a:avLst/>
          </a:prstGeom>
          <a:solidFill>
            <a:schemeClr val="tx1"/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import </a:t>
            </a:r>
            <a:r>
              <a:rPr lang="en-US" sz="12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matplotlib.pyplot</a:t>
            </a:r>
            <a:r>
              <a:rPr lang="en-US" sz="12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 as </a:t>
            </a:r>
            <a:r>
              <a:rPr lang="en-US" sz="12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plt</a:t>
            </a:r>
            <a:endParaRPr lang="en-US" sz="1200" b="1" dirty="0">
              <a:solidFill>
                <a:schemeClr val="accent2"/>
              </a:solidFill>
              <a:latin typeface="Lucida Sans Typewriter" charset="0"/>
              <a:ea typeface="Lucida Sans Typewriter" charset="0"/>
              <a:cs typeface="Lucida Sans Typewriter" charset="0"/>
            </a:endParaRPr>
          </a:p>
          <a:p>
            <a:r>
              <a:rPr lang="en-US" sz="12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import </a:t>
            </a:r>
            <a:r>
              <a:rPr lang="en-US" sz="12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numpy</a:t>
            </a:r>
            <a:r>
              <a:rPr lang="en-US" sz="12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 as np</a:t>
            </a:r>
          </a:p>
          <a:p>
            <a:endParaRPr lang="en-US" sz="1200" b="1" dirty="0" smtClean="0">
              <a:solidFill>
                <a:schemeClr val="accent2"/>
              </a:solidFill>
              <a:latin typeface="Lucida Sans Typewriter" charset="0"/>
              <a:ea typeface="Lucida Sans Typewriter" charset="0"/>
              <a:cs typeface="Lucida Sans Typewriter" charset="0"/>
            </a:endParaRPr>
          </a:p>
          <a:p>
            <a:r>
              <a:rPr lang="en-US" sz="1200" b="1" dirty="0" smtClean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x1 </a:t>
            </a:r>
            <a:r>
              <a:rPr lang="en-US" sz="12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= </a:t>
            </a:r>
            <a:r>
              <a:rPr lang="en-US" sz="12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np.arange</a:t>
            </a:r>
            <a:r>
              <a:rPr lang="en-US" sz="12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(0, 2, 0.01)</a:t>
            </a:r>
          </a:p>
          <a:p>
            <a:r>
              <a:rPr lang="en-US" sz="12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x2 = </a:t>
            </a:r>
            <a:r>
              <a:rPr lang="en-US" sz="12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np.arange</a:t>
            </a:r>
            <a:r>
              <a:rPr lang="en-US" sz="12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(0, 5, 0.05)</a:t>
            </a:r>
          </a:p>
          <a:p>
            <a:r>
              <a:rPr lang="en-US" sz="12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y1 = 1 + </a:t>
            </a:r>
            <a:r>
              <a:rPr lang="en-US" sz="12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np.sin</a:t>
            </a:r>
            <a:r>
              <a:rPr lang="en-US" sz="12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(2 * </a:t>
            </a:r>
            <a:r>
              <a:rPr lang="en-US" sz="12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np.pi</a:t>
            </a:r>
            <a:r>
              <a:rPr lang="en-US" sz="12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 * x1)</a:t>
            </a:r>
          </a:p>
          <a:p>
            <a:r>
              <a:rPr lang="en-US" sz="12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y2 = 1 + </a:t>
            </a:r>
            <a:r>
              <a:rPr lang="en-US" sz="12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np.multiply</a:t>
            </a:r>
            <a:r>
              <a:rPr lang="en-US" sz="12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(</a:t>
            </a:r>
            <a:r>
              <a:rPr lang="en-US" sz="12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np.exp</a:t>
            </a:r>
            <a:r>
              <a:rPr lang="en-US" sz="12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(-x2), </a:t>
            </a:r>
            <a:r>
              <a:rPr lang="en-US" sz="12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np.sin</a:t>
            </a:r>
            <a:r>
              <a:rPr lang="en-US" sz="12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(2 * </a:t>
            </a:r>
            <a:r>
              <a:rPr lang="en-US" sz="12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np.pi</a:t>
            </a:r>
            <a:r>
              <a:rPr lang="en-US" sz="12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 * x2))</a:t>
            </a:r>
          </a:p>
          <a:p>
            <a:endParaRPr lang="en-US" sz="1200" b="1" dirty="0" smtClean="0">
              <a:solidFill>
                <a:schemeClr val="accent2"/>
              </a:solidFill>
              <a:latin typeface="Lucida Sans Typewriter" charset="0"/>
              <a:ea typeface="Lucida Sans Typewriter" charset="0"/>
              <a:cs typeface="Lucida Sans Typewriter" charset="0"/>
            </a:endParaRPr>
          </a:p>
          <a:p>
            <a:r>
              <a:rPr lang="en-US" sz="1200" b="1" dirty="0" err="1" smtClean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plt.figure</a:t>
            </a:r>
            <a:r>
              <a:rPr lang="en-US" sz="1200" b="1" dirty="0" smtClean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(</a:t>
            </a:r>
            <a:r>
              <a:rPr lang="en-US" sz="1200" b="1" dirty="0" err="1" smtClean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num</a:t>
            </a:r>
            <a:r>
              <a:rPr lang="en-US" sz="1200" b="1" dirty="0" smtClean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 </a:t>
            </a:r>
            <a:r>
              <a:rPr lang="en-US" sz="12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= 1, </a:t>
            </a:r>
            <a:r>
              <a:rPr lang="en-US" sz="12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figsize</a:t>
            </a:r>
            <a:r>
              <a:rPr lang="en-US" sz="12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=(10.24,7.68))</a:t>
            </a:r>
          </a:p>
          <a:p>
            <a:r>
              <a:rPr lang="en-US" sz="12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plt.subplots_adjust</a:t>
            </a:r>
            <a:r>
              <a:rPr lang="en-US" sz="12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(</a:t>
            </a:r>
            <a:r>
              <a:rPr lang="en-US" sz="12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wspace</a:t>
            </a:r>
            <a:r>
              <a:rPr lang="en-US" sz="12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 = 0.3, </a:t>
            </a:r>
            <a:r>
              <a:rPr lang="en-US" sz="12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hspace</a:t>
            </a:r>
            <a:r>
              <a:rPr lang="en-US" sz="12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 = 0.5)</a:t>
            </a:r>
          </a:p>
          <a:p>
            <a:r>
              <a:rPr lang="en-US" sz="12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/>
            </a:r>
            <a:br>
              <a:rPr lang="en-US" sz="12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</a:br>
            <a:r>
              <a:rPr lang="en-US" sz="12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plt.subplot</a:t>
            </a:r>
            <a:r>
              <a:rPr lang="en-US" sz="12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(2,1,1)</a:t>
            </a:r>
          </a:p>
          <a:p>
            <a:r>
              <a:rPr lang="en-US" sz="12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plt.plot</a:t>
            </a:r>
            <a:r>
              <a:rPr lang="en-US" sz="12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(x1, y1, color = "r")</a:t>
            </a:r>
          </a:p>
          <a:p>
            <a:r>
              <a:rPr lang="en-US" sz="12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plt.xlabel</a:t>
            </a:r>
            <a:r>
              <a:rPr lang="en-US" sz="12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("time(s)")</a:t>
            </a:r>
          </a:p>
          <a:p>
            <a:r>
              <a:rPr lang="en-US" sz="12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plt.ylabel</a:t>
            </a:r>
            <a:r>
              <a:rPr lang="en-US" sz="12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("amplitude(mm)")</a:t>
            </a:r>
          </a:p>
          <a:p>
            <a:r>
              <a:rPr lang="en-US" sz="12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plt.title</a:t>
            </a:r>
            <a:r>
              <a:rPr lang="en-US" sz="12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("Undamped Oscillation")</a:t>
            </a:r>
          </a:p>
          <a:p>
            <a:r>
              <a:rPr lang="en-US" sz="12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plt.grid</a:t>
            </a:r>
            <a:r>
              <a:rPr lang="en-US" sz="12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(True)</a:t>
            </a:r>
          </a:p>
          <a:p>
            <a:r>
              <a:rPr lang="en-US" sz="12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/>
            </a:r>
            <a:br>
              <a:rPr lang="en-US" sz="12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</a:br>
            <a:r>
              <a:rPr lang="en-US" sz="12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plt.subplot</a:t>
            </a:r>
            <a:r>
              <a:rPr lang="en-US" sz="12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(2,1,2)</a:t>
            </a:r>
          </a:p>
          <a:p>
            <a:r>
              <a:rPr lang="en-US" sz="12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plt.plot</a:t>
            </a:r>
            <a:r>
              <a:rPr lang="en-US" sz="12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(x2, y2)</a:t>
            </a:r>
          </a:p>
          <a:p>
            <a:r>
              <a:rPr lang="en-US" sz="12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plt.xlabel</a:t>
            </a:r>
            <a:r>
              <a:rPr lang="en-US" sz="12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("time(s)")</a:t>
            </a:r>
          </a:p>
          <a:p>
            <a:r>
              <a:rPr lang="en-US" sz="12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plt.ylabel</a:t>
            </a:r>
            <a:r>
              <a:rPr lang="en-US" sz="12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("amplitude(mm)")</a:t>
            </a:r>
          </a:p>
          <a:p>
            <a:r>
              <a:rPr lang="en-US" sz="12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plt.title</a:t>
            </a:r>
            <a:r>
              <a:rPr lang="en-US" sz="12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("Damped Oscillation")</a:t>
            </a:r>
          </a:p>
          <a:p>
            <a:r>
              <a:rPr lang="en-US" sz="12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plt.grid</a:t>
            </a:r>
            <a:r>
              <a:rPr lang="en-US" sz="12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(True)</a:t>
            </a:r>
          </a:p>
          <a:p>
            <a:r>
              <a:rPr lang="en-US" sz="12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/>
            </a:r>
            <a:br>
              <a:rPr lang="en-US" sz="12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</a:br>
            <a:r>
              <a:rPr lang="en-US" sz="12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plt.savefig</a:t>
            </a:r>
            <a:r>
              <a:rPr lang="en-US" sz="12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("matplotlib2.png")</a:t>
            </a:r>
          </a:p>
          <a:p>
            <a:r>
              <a:rPr lang="en-US" sz="12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plt.show</a:t>
            </a:r>
            <a:r>
              <a:rPr lang="en-US" sz="1200" b="1" dirty="0" smtClean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()</a:t>
            </a:r>
            <a:endParaRPr lang="en-US" sz="1200" b="1" dirty="0">
              <a:solidFill>
                <a:schemeClr val="accent2"/>
              </a:solidFill>
              <a:latin typeface="Lucida Sans Typewriter" charset="0"/>
              <a:ea typeface="Lucida Sans Typewriter" charset="0"/>
              <a:cs typeface="Lucida Sans Typewriter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5600" t="6215" r="7539" b="2881"/>
          <a:stretch/>
        </p:blipFill>
        <p:spPr>
          <a:xfrm>
            <a:off x="4762500" y="2934131"/>
            <a:ext cx="4319588" cy="3390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8611044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A4534CD-C372-9E4E-A07B-55CA72A7B0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</a:t>
            </a:r>
            <a:r>
              <a:rPr lang="en-US" dirty="0" err="1" smtClean="0"/>
              <a:t>atplotlib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scatter()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Random numbers using scatter():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05C79B7C-C17F-C042-B439-003E5C842E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 smtClean="0"/>
              <a:t>Copyright © 2018 Elephant Scale.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3E6C2706-3386-B84E-8C12-5D7E74C42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EF9825-4C23-4085-A4E3-B5565466BD91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342900" y="1303377"/>
            <a:ext cx="8763000" cy="4401205"/>
          </a:xfrm>
          <a:prstGeom prst="rect">
            <a:avLst/>
          </a:prstGeom>
          <a:solidFill>
            <a:schemeClr val="tx1"/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import </a:t>
            </a:r>
            <a:r>
              <a:rPr lang="en-US" sz="20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numpy</a:t>
            </a:r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 as np</a:t>
            </a:r>
          </a:p>
          <a:p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import </a:t>
            </a:r>
            <a:r>
              <a:rPr lang="en-US" sz="20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matplotlib.pyplot</a:t>
            </a:r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 as </a:t>
            </a:r>
            <a:r>
              <a:rPr lang="en-US" sz="20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plt</a:t>
            </a:r>
            <a:endParaRPr lang="en-US" sz="2000" b="1" dirty="0">
              <a:solidFill>
                <a:schemeClr val="accent2"/>
              </a:solidFill>
              <a:latin typeface="Lucida Sans Typewriter" charset="0"/>
              <a:ea typeface="Lucida Sans Typewriter" charset="0"/>
              <a:cs typeface="Lucida Sans Typewriter" charset="0"/>
            </a:endParaRPr>
          </a:p>
          <a:p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/>
            </a:r>
            <a:b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</a:br>
            <a:r>
              <a:rPr lang="en-US" sz="20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np.random.seed</a:t>
            </a:r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(23238023)</a:t>
            </a:r>
          </a:p>
          <a:p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/>
            </a:r>
            <a:b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</a:br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p = 50</a:t>
            </a:r>
          </a:p>
          <a:p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x = </a:t>
            </a:r>
            <a:r>
              <a:rPr lang="en-US" sz="20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np.random.rand</a:t>
            </a:r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(p)</a:t>
            </a:r>
          </a:p>
          <a:p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y = </a:t>
            </a:r>
            <a:r>
              <a:rPr lang="en-US" sz="20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np.random.rand</a:t>
            </a:r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(p)</a:t>
            </a:r>
          </a:p>
          <a:p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# colors = </a:t>
            </a:r>
            <a:r>
              <a:rPr lang="en-US" sz="20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np.random.rand</a:t>
            </a:r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(p)</a:t>
            </a:r>
          </a:p>
          <a:p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# area = (30 * </a:t>
            </a:r>
            <a:r>
              <a:rPr lang="en-US" sz="20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np.random.rand</a:t>
            </a:r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(p))**2</a:t>
            </a:r>
          </a:p>
          <a:p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/>
            </a:r>
            <a:b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</a:br>
            <a:r>
              <a:rPr lang="en-US" sz="20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plt.scatter</a:t>
            </a:r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(x, y)</a:t>
            </a:r>
          </a:p>
          <a:p>
            <a:r>
              <a:rPr lang="en-US" sz="2000" b="1" dirty="0" smtClean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# </a:t>
            </a:r>
            <a:r>
              <a:rPr lang="en-US" sz="2000" b="1" dirty="0" err="1" smtClean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plt.scatter</a:t>
            </a:r>
            <a:r>
              <a:rPr lang="en-US" sz="2000" b="1" dirty="0" smtClean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(x</a:t>
            </a:r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, y, s=area, c=colors, alpha=0.5)</a:t>
            </a:r>
          </a:p>
          <a:p>
            <a:r>
              <a:rPr lang="en-US" sz="20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plt.show</a:t>
            </a:r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()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448300" y="1371600"/>
            <a:ext cx="3602038" cy="2727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4836431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/>
                <a:cs typeface="ＭＳ Ｐゴシック"/>
              </a:rPr>
              <a:t>Lesson Objectives</a:t>
            </a:r>
          </a:p>
        </p:txBody>
      </p:sp>
      <p:sp>
        <p:nvSpPr>
          <p:cNvPr id="3277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19100" y="838200"/>
            <a:ext cx="8718550" cy="5627688"/>
          </a:xfrm>
        </p:spPr>
        <p:txBody>
          <a:bodyPr/>
          <a:lstStyle/>
          <a:p>
            <a:pPr indent="-365760">
              <a:spcBef>
                <a:spcPts val="0"/>
              </a:spcBef>
            </a:pPr>
            <a:r>
              <a:rPr lang="en-US" dirty="0">
                <a:ea typeface="ＭＳ Ｐゴシック"/>
                <a:cs typeface="ＭＳ Ｐゴシック"/>
              </a:rPr>
              <a:t>Learn about Python Visualization</a:t>
            </a:r>
          </a:p>
          <a:p>
            <a:pPr indent="-365760">
              <a:spcBef>
                <a:spcPts val="0"/>
              </a:spcBef>
            </a:pPr>
            <a:r>
              <a:rPr lang="en-US" dirty="0">
                <a:ea typeface="ＭＳ Ｐゴシック"/>
                <a:cs typeface="ＭＳ Ｐゴシック"/>
              </a:rPr>
              <a:t> Many different packages and options.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Copyright © 2017 Elephant Scale. All rights reserved.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EF9825-4C23-4085-A4E3-B5565466BD91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1115097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A4534CD-C372-9E4E-A07B-55CA72A7B0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</a:t>
            </a:r>
            <a:r>
              <a:rPr lang="en-US" dirty="0" err="1" smtClean="0"/>
              <a:t>atplotlib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scatter()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Random numbers using scatter():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Now, notice the difference in the scatter plot (looks better)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05C79B7C-C17F-C042-B439-003E5C842E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 smtClean="0"/>
              <a:t>Copyright © 2018 Elephant Scale.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3E6C2706-3386-B84E-8C12-5D7E74C42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EF9825-4C23-4085-A4E3-B5565466BD91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342900" y="1303377"/>
            <a:ext cx="8763000" cy="4401205"/>
          </a:xfrm>
          <a:prstGeom prst="rect">
            <a:avLst/>
          </a:prstGeom>
          <a:solidFill>
            <a:schemeClr val="tx1"/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import </a:t>
            </a:r>
            <a:r>
              <a:rPr lang="en-US" sz="20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numpy</a:t>
            </a:r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 as np</a:t>
            </a:r>
          </a:p>
          <a:p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import </a:t>
            </a:r>
            <a:r>
              <a:rPr lang="en-US" sz="20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matplotlib.pyplot</a:t>
            </a:r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 as </a:t>
            </a:r>
            <a:r>
              <a:rPr lang="en-US" sz="20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plt</a:t>
            </a:r>
            <a:endParaRPr lang="en-US" sz="2000" b="1" dirty="0">
              <a:solidFill>
                <a:schemeClr val="accent2"/>
              </a:solidFill>
              <a:latin typeface="Lucida Sans Typewriter" charset="0"/>
              <a:ea typeface="Lucida Sans Typewriter" charset="0"/>
              <a:cs typeface="Lucida Sans Typewriter" charset="0"/>
            </a:endParaRPr>
          </a:p>
          <a:p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/>
            </a:r>
            <a:b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</a:br>
            <a:r>
              <a:rPr lang="en-US" sz="20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np.random.seed</a:t>
            </a:r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(23238023)</a:t>
            </a:r>
          </a:p>
          <a:p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/>
            </a:r>
            <a:b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</a:br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p = 50</a:t>
            </a:r>
          </a:p>
          <a:p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x = </a:t>
            </a:r>
            <a:r>
              <a:rPr lang="en-US" sz="20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np.random.rand</a:t>
            </a:r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(p)</a:t>
            </a:r>
          </a:p>
          <a:p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y = </a:t>
            </a:r>
            <a:r>
              <a:rPr lang="en-US" sz="20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np.random.rand</a:t>
            </a:r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(p)</a:t>
            </a:r>
          </a:p>
          <a:p>
            <a:r>
              <a:rPr lang="en-US" sz="2000" b="1" dirty="0" smtClean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colors </a:t>
            </a:r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= </a:t>
            </a:r>
            <a:r>
              <a:rPr lang="en-US" sz="20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np.random.rand</a:t>
            </a:r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(p)</a:t>
            </a:r>
          </a:p>
          <a:p>
            <a:r>
              <a:rPr lang="en-US" sz="2000" b="1" dirty="0" smtClean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area </a:t>
            </a:r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= (30 * </a:t>
            </a:r>
            <a:r>
              <a:rPr lang="en-US" sz="20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np.random.rand</a:t>
            </a:r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(p))**2</a:t>
            </a:r>
          </a:p>
          <a:p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/>
            </a:r>
            <a:b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</a:br>
            <a:r>
              <a:rPr lang="en-US" sz="2000" b="1" dirty="0" smtClean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# </a:t>
            </a:r>
            <a:r>
              <a:rPr lang="en-US" sz="2000" b="1" dirty="0" err="1" smtClean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plt.scatter</a:t>
            </a:r>
            <a:r>
              <a:rPr lang="en-US" sz="2000" b="1" dirty="0" smtClean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(x</a:t>
            </a:r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, y)</a:t>
            </a:r>
          </a:p>
          <a:p>
            <a:r>
              <a:rPr lang="en-US" sz="2000" b="1" dirty="0" err="1" smtClean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plt.scatter</a:t>
            </a:r>
            <a:r>
              <a:rPr lang="en-US" sz="2000" b="1" dirty="0" smtClean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(x</a:t>
            </a:r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, y, s=area, c=colors, alpha=0.5)</a:t>
            </a:r>
          </a:p>
          <a:p>
            <a:r>
              <a:rPr lang="en-US" sz="20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plt.show</a:t>
            </a:r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()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496218" y="1426557"/>
            <a:ext cx="3533482" cy="2688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1584858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A4534CD-C372-9E4E-A07B-55CA72A7B0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</a:t>
            </a:r>
            <a:r>
              <a:rPr lang="en-US" dirty="0" err="1" smtClean="0"/>
              <a:t>atplotlib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bar()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Random numbers using scatter():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05C79B7C-C17F-C042-B439-003E5C842E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 smtClean="0"/>
              <a:t>Copyright © 2018 Elephant Scale.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3E6C2706-3386-B84E-8C12-5D7E74C42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EF9825-4C23-4085-A4E3-B5565466BD91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342900" y="1303377"/>
            <a:ext cx="8763000" cy="2554545"/>
          </a:xfrm>
          <a:prstGeom prst="rect">
            <a:avLst/>
          </a:prstGeom>
          <a:solidFill>
            <a:schemeClr val="tx1"/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import </a:t>
            </a:r>
            <a:r>
              <a:rPr lang="en-US" sz="20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matplotlib.pyplot</a:t>
            </a:r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 as </a:t>
            </a:r>
            <a:r>
              <a:rPr lang="en-US" sz="20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plt</a:t>
            </a:r>
            <a:endParaRPr lang="en-US" sz="2000" b="1" dirty="0">
              <a:solidFill>
                <a:schemeClr val="accent2"/>
              </a:solidFill>
              <a:latin typeface="Lucida Sans Typewriter" charset="0"/>
              <a:ea typeface="Lucida Sans Typewriter" charset="0"/>
              <a:cs typeface="Lucida Sans Typewriter" charset="0"/>
            </a:endParaRPr>
          </a:p>
          <a:p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/>
            </a:r>
            <a:b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</a:br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y = [4, 11, 5.5, 6, 4, 4.5, 6.3, 8.1]</a:t>
            </a:r>
          </a:p>
          <a:p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N = </a:t>
            </a:r>
            <a:r>
              <a:rPr lang="en-US" sz="20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len</a:t>
            </a:r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(y)</a:t>
            </a:r>
          </a:p>
          <a:p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x = range(N)</a:t>
            </a:r>
          </a:p>
          <a:p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width = 1/1.5</a:t>
            </a:r>
          </a:p>
          <a:p>
            <a:r>
              <a:rPr lang="en-US" sz="20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plt.bar</a:t>
            </a:r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(x, y, width, color="blue")</a:t>
            </a:r>
          </a:p>
          <a:p>
            <a:r>
              <a:rPr lang="en-US" sz="20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plt.show</a:t>
            </a:r>
            <a:r>
              <a:rPr lang="en-US" sz="2000" b="1" dirty="0" smtClean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()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057900" y="1460500"/>
            <a:ext cx="2996623" cy="227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5844330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A4534CD-C372-9E4E-A07B-55CA72A7B0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</a:t>
            </a:r>
            <a:r>
              <a:rPr lang="en-US" dirty="0" err="1" smtClean="0"/>
              <a:t>atplotlib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pie()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Random numbers using scatter():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05C79B7C-C17F-C042-B439-003E5C842E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 smtClean="0"/>
              <a:t>Copyright © 2018 Elephant Scale.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3E6C2706-3386-B84E-8C12-5D7E74C42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EF9825-4C23-4085-A4E3-B5565466BD91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342900" y="1303377"/>
            <a:ext cx="8763000" cy="5016758"/>
          </a:xfrm>
          <a:prstGeom prst="rect">
            <a:avLst/>
          </a:prstGeom>
          <a:solidFill>
            <a:schemeClr val="tx1"/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import </a:t>
            </a:r>
            <a:r>
              <a:rPr lang="en-US" sz="20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matplotlib.pyplot</a:t>
            </a:r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 as </a:t>
            </a:r>
            <a:r>
              <a:rPr lang="en-US" sz="20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plt</a:t>
            </a:r>
            <a:endParaRPr lang="en-US" sz="2000" b="1" dirty="0">
              <a:solidFill>
                <a:schemeClr val="accent2"/>
              </a:solidFill>
              <a:latin typeface="Lucida Sans Typewriter" charset="0"/>
              <a:ea typeface="Lucida Sans Typewriter" charset="0"/>
              <a:cs typeface="Lucida Sans Typewriter" charset="0"/>
            </a:endParaRPr>
          </a:p>
          <a:p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/>
            </a:r>
            <a:b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</a:br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labels = 'Apples', 'Oranges', 'Strawberries', 'Blueberries'</a:t>
            </a:r>
          </a:p>
          <a:p>
            <a:r>
              <a:rPr lang="en-US" sz="20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fracs</a:t>
            </a:r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 = [10, 30, 45, 15]</a:t>
            </a:r>
          </a:p>
          <a:p>
            <a:r>
              <a:rPr lang="en-US" sz="20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plt.pie</a:t>
            </a:r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(</a:t>
            </a:r>
            <a:r>
              <a:rPr lang="en-US" sz="20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fracs</a:t>
            </a:r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, labels=labels, </a:t>
            </a:r>
            <a:r>
              <a:rPr lang="en-US" sz="20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autopct</a:t>
            </a:r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="%1.1f%%")</a:t>
            </a:r>
          </a:p>
          <a:p>
            <a:r>
              <a:rPr lang="en-US" sz="2000" b="1" dirty="0" err="1" smtClean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plt.title</a:t>
            </a:r>
            <a:r>
              <a:rPr lang="en-US" sz="2000" b="1" dirty="0" smtClean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(“Fruits in the basket”)</a:t>
            </a:r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/>
            </a:r>
            <a:b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</a:br>
            <a:r>
              <a:rPr lang="en-US" sz="20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plt.show</a:t>
            </a:r>
            <a:r>
              <a:rPr lang="en-US" sz="2000" b="1" dirty="0" smtClean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()</a:t>
            </a:r>
          </a:p>
          <a:p>
            <a:endParaRPr lang="en-US" sz="2000" b="1" dirty="0">
              <a:solidFill>
                <a:schemeClr val="accent2"/>
              </a:solidFill>
              <a:latin typeface="Lucida Sans Typewriter" charset="0"/>
              <a:ea typeface="Lucida Sans Typewriter" charset="0"/>
              <a:cs typeface="Lucida Sans Typewriter" charset="0"/>
            </a:endParaRPr>
          </a:p>
          <a:p>
            <a:endParaRPr lang="en-US" sz="2000" b="1" dirty="0" smtClean="0">
              <a:solidFill>
                <a:schemeClr val="accent2"/>
              </a:solidFill>
              <a:latin typeface="Lucida Sans Typewriter" charset="0"/>
              <a:ea typeface="Lucida Sans Typewriter" charset="0"/>
              <a:cs typeface="Lucida Sans Typewriter" charset="0"/>
            </a:endParaRPr>
          </a:p>
          <a:p>
            <a:endParaRPr lang="en-US" sz="2000" b="1" dirty="0">
              <a:solidFill>
                <a:schemeClr val="accent2"/>
              </a:solidFill>
              <a:latin typeface="Lucida Sans Typewriter" charset="0"/>
              <a:ea typeface="Lucida Sans Typewriter" charset="0"/>
              <a:cs typeface="Lucida Sans Typewriter" charset="0"/>
            </a:endParaRPr>
          </a:p>
          <a:p>
            <a:endParaRPr lang="en-US" sz="2000" b="1" dirty="0" smtClean="0">
              <a:solidFill>
                <a:schemeClr val="accent2"/>
              </a:solidFill>
              <a:latin typeface="Lucida Sans Typewriter" charset="0"/>
              <a:ea typeface="Lucida Sans Typewriter" charset="0"/>
              <a:cs typeface="Lucida Sans Typewriter" charset="0"/>
            </a:endParaRPr>
          </a:p>
          <a:p>
            <a:endParaRPr lang="en-US" sz="2000" b="1" dirty="0">
              <a:solidFill>
                <a:schemeClr val="accent2"/>
              </a:solidFill>
              <a:latin typeface="Lucida Sans Typewriter" charset="0"/>
              <a:ea typeface="Lucida Sans Typewriter" charset="0"/>
              <a:cs typeface="Lucida Sans Typewriter" charset="0"/>
            </a:endParaRPr>
          </a:p>
          <a:p>
            <a:endParaRPr lang="en-US" sz="2000" b="1" dirty="0" smtClean="0">
              <a:solidFill>
                <a:schemeClr val="accent2"/>
              </a:solidFill>
              <a:latin typeface="Lucida Sans Typewriter" charset="0"/>
              <a:ea typeface="Lucida Sans Typewriter" charset="0"/>
              <a:cs typeface="Lucida Sans Typewriter" charset="0"/>
            </a:endParaRPr>
          </a:p>
          <a:p>
            <a:endParaRPr lang="en-US" sz="2000" b="1" dirty="0">
              <a:solidFill>
                <a:schemeClr val="accent2"/>
              </a:solidFill>
              <a:latin typeface="Lucida Sans Typewriter" charset="0"/>
              <a:ea typeface="Lucida Sans Typewriter" charset="0"/>
              <a:cs typeface="Lucida Sans Typewriter" charset="0"/>
            </a:endParaRPr>
          </a:p>
          <a:p>
            <a:endParaRPr lang="en-US" sz="2000" b="1" dirty="0" smtClean="0">
              <a:solidFill>
                <a:schemeClr val="accent2"/>
              </a:solidFill>
              <a:latin typeface="Lucida Sans Typewriter" charset="0"/>
              <a:ea typeface="Lucida Sans Typewriter" charset="0"/>
              <a:cs typeface="Lucida Sans Typewriter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777331" y="3505200"/>
            <a:ext cx="3817938" cy="2694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7688468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04850" y="2645288"/>
            <a:ext cx="8121650" cy="1214438"/>
          </a:xfrm>
        </p:spPr>
        <p:txBody>
          <a:bodyPr>
            <a:normAutofit/>
          </a:bodyPr>
          <a:lstStyle/>
          <a:p>
            <a:r>
              <a:rPr lang="en-US" sz="4000" dirty="0" err="1">
                <a:ea typeface="ＭＳ Ｐゴシック"/>
                <a:cs typeface="ＭＳ Ｐゴシック"/>
              </a:rPr>
              <a:t>Seaborn</a:t>
            </a:r>
            <a:endParaRPr lang="en-US" sz="4000" dirty="0">
              <a:ea typeface="ＭＳ Ｐゴシック"/>
              <a:cs typeface="ＭＳ Ｐゴシック"/>
            </a:endParaRPr>
          </a:p>
        </p:txBody>
      </p:sp>
      <p:sp>
        <p:nvSpPr>
          <p:cNvPr id="6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362200" y="4134162"/>
            <a:ext cx="6472238" cy="2247344"/>
          </a:xfrm>
        </p:spPr>
        <p:txBody>
          <a:bodyPr/>
          <a:lstStyle/>
          <a:p>
            <a:pPr marL="404813" lvl="1" indent="0" algn="r">
              <a:buNone/>
            </a:pPr>
            <a:r>
              <a:rPr lang="en-US" sz="2000" dirty="0">
                <a:ea typeface="ＭＳ Ｐゴシック"/>
              </a:rPr>
              <a:t>Pandas</a:t>
            </a:r>
          </a:p>
          <a:p>
            <a:pPr marL="404813" lvl="1" indent="0" algn="r">
              <a:buNone/>
            </a:pPr>
            <a:r>
              <a:rPr lang="en-US" sz="2000" dirty="0" err="1">
                <a:ea typeface="ＭＳ Ｐゴシック"/>
              </a:rPr>
              <a:t>Matplotlib</a:t>
            </a:r>
            <a:endParaRPr lang="en-US" sz="2000" dirty="0">
              <a:ea typeface="ＭＳ Ｐゴシック"/>
            </a:endParaRPr>
          </a:p>
          <a:p>
            <a:pPr marL="404813" lvl="1" indent="0" algn="r">
              <a:buNone/>
            </a:pPr>
            <a:r>
              <a:rPr lang="en-US" sz="2000" b="1" dirty="0">
                <a:ea typeface="ＭＳ Ｐゴシック"/>
                <a:sym typeface="Wingdings"/>
              </a:rPr>
              <a:t> </a:t>
            </a:r>
            <a:r>
              <a:rPr lang="en-US" sz="2000" b="1" dirty="0" err="1">
                <a:ea typeface="ＭＳ Ｐゴシック"/>
              </a:rPr>
              <a:t>Seaborn</a:t>
            </a:r>
            <a:endParaRPr lang="en-US" sz="2000" b="1" dirty="0">
              <a:ea typeface="ＭＳ Ｐゴシック"/>
            </a:endParaRPr>
          </a:p>
          <a:p>
            <a:pPr marL="404813" lvl="1" indent="0" algn="r">
              <a:buNone/>
            </a:pPr>
            <a:r>
              <a:rPr lang="en-US" sz="2000" dirty="0" err="1" smtClean="0">
                <a:ea typeface="ＭＳ Ｐゴシック"/>
              </a:rPr>
              <a:t>g</a:t>
            </a:r>
            <a:r>
              <a:rPr lang="en-US" sz="2000" dirty="0" err="1" smtClean="0">
                <a:ea typeface="ＭＳ Ｐゴシック"/>
              </a:rPr>
              <a:t>gplot</a:t>
            </a:r>
            <a:endParaRPr lang="en-US" sz="2000" dirty="0" smtClean="0">
              <a:ea typeface="ＭＳ Ｐゴシック"/>
            </a:endParaRPr>
          </a:p>
          <a:p>
            <a:pPr marL="404813" lvl="1" indent="0" algn="r">
              <a:buNone/>
            </a:pPr>
            <a:r>
              <a:rPr lang="en-US" sz="2000" dirty="0" smtClean="0">
                <a:ea typeface="ＭＳ Ｐゴシック"/>
              </a:rPr>
              <a:t>Statistical graphs</a:t>
            </a:r>
          </a:p>
          <a:p>
            <a:pPr marL="404813" lvl="1" indent="0" algn="r">
              <a:buNone/>
            </a:pPr>
            <a:endParaRPr lang="en-US" sz="2000" dirty="0">
              <a:ea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597619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18FAA7B-BA09-3F43-93A6-9D8985CB40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Seaborn</a:t>
            </a:r>
            <a:r>
              <a:rPr lang="en-US" dirty="0"/>
              <a:t>: pretty graphs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7B56519-A331-A942-BE58-C6C4230E7E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Matplotlib</a:t>
            </a:r>
            <a:r>
              <a:rPr lang="en-US" dirty="0"/>
              <a:t> graphs are powerful but not very beautiful.</a:t>
            </a:r>
          </a:p>
          <a:p>
            <a:r>
              <a:rPr lang="en-US" dirty="0" err="1"/>
              <a:t>Seaborn</a:t>
            </a:r>
            <a:r>
              <a:rPr lang="en-US" dirty="0"/>
              <a:t> makes some pretty plots</a:t>
            </a:r>
          </a:p>
          <a:p>
            <a:r>
              <a:rPr lang="en-US" dirty="0"/>
              <a:t>Based on </a:t>
            </a:r>
            <a:r>
              <a:rPr lang="en-US" dirty="0" err="1"/>
              <a:t>Matplotlib</a:t>
            </a:r>
            <a:endParaRPr lang="en-US" dirty="0"/>
          </a:p>
          <a:p>
            <a:r>
              <a:rPr lang="en-US" dirty="0"/>
              <a:t>Allows a number of aesthetic </a:t>
            </a:r>
            <a:r>
              <a:rPr lang="en-US" dirty="0" err="1"/>
              <a:t>parametres</a:t>
            </a:r>
            <a:r>
              <a:rPr lang="en-US" dirty="0"/>
              <a:t>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7E8223CB-A843-9442-A46F-FC829D5178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Copyright © 2017 Elephant Scale.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553E4FDB-1AEF-9243-ABF2-43EE2616F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EF9825-4C23-4085-A4E3-B5565466BD91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3016714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248FC37-CE91-5143-AA2D-5736E54DAB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</a:t>
            </a:r>
            <a:r>
              <a:rPr lang="en-US" dirty="0" err="1" smtClean="0"/>
              <a:t>eaborn</a:t>
            </a:r>
            <a:r>
              <a:rPr lang="en-US" dirty="0" smtClean="0"/>
              <a:t> pretty plots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63CDE41-3A69-EB4F-AB4D-7F98D35E15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“</a:t>
            </a:r>
            <a:r>
              <a:rPr lang="en-US" dirty="0" err="1" smtClean="0"/>
              <a:t>matplotlib</a:t>
            </a:r>
            <a:r>
              <a:rPr lang="en-US" dirty="0" smtClean="0"/>
              <a:t>” </a:t>
            </a:r>
            <a:r>
              <a:rPr lang="en-US" dirty="0"/>
              <a:t>graphs are powerful but not very </a:t>
            </a:r>
            <a:r>
              <a:rPr lang="en-US" dirty="0" smtClean="0"/>
              <a:t>beautiful</a:t>
            </a:r>
            <a:endParaRPr lang="en-US" dirty="0"/>
          </a:p>
          <a:p>
            <a:r>
              <a:rPr lang="en-US" dirty="0" smtClean="0"/>
              <a:t>“</a:t>
            </a:r>
            <a:r>
              <a:rPr lang="en-US" dirty="0" err="1" smtClean="0"/>
              <a:t>seaborn</a:t>
            </a:r>
            <a:r>
              <a:rPr lang="en-US" dirty="0" smtClean="0"/>
              <a:t>” </a:t>
            </a:r>
            <a:r>
              <a:rPr lang="en-US" dirty="0"/>
              <a:t>makes some </a:t>
            </a:r>
            <a:r>
              <a:rPr lang="en-US" dirty="0" smtClean="0"/>
              <a:t>pretty </a:t>
            </a:r>
            <a:r>
              <a:rPr lang="en-US" dirty="0"/>
              <a:t>plots</a:t>
            </a:r>
          </a:p>
          <a:p>
            <a:r>
              <a:rPr lang="en-US" dirty="0" smtClean="0"/>
              <a:t>It is based </a:t>
            </a:r>
            <a:r>
              <a:rPr lang="en-US" dirty="0"/>
              <a:t>on </a:t>
            </a:r>
            <a:r>
              <a:rPr lang="en-US" dirty="0" smtClean="0"/>
              <a:t>“</a:t>
            </a:r>
            <a:r>
              <a:rPr lang="en-US" dirty="0" err="1" smtClean="0"/>
              <a:t>matplotlib</a:t>
            </a:r>
            <a:r>
              <a:rPr lang="en-US" dirty="0" smtClean="0"/>
              <a:t>”</a:t>
            </a:r>
            <a:endParaRPr lang="en-US" dirty="0"/>
          </a:p>
          <a:p>
            <a:r>
              <a:rPr lang="en-US" dirty="0" smtClean="0"/>
              <a:t>It allows </a:t>
            </a:r>
            <a:r>
              <a:rPr lang="en-US" dirty="0"/>
              <a:t>a number of aesthetic </a:t>
            </a:r>
            <a:r>
              <a:rPr lang="en-US" dirty="0" smtClean="0"/>
              <a:t>parameters</a:t>
            </a:r>
          </a:p>
          <a:p>
            <a:r>
              <a:rPr lang="en-US" dirty="0" smtClean="0"/>
              <a:t>“</a:t>
            </a:r>
            <a:r>
              <a:rPr lang="en-US" dirty="0" err="1" smtClean="0"/>
              <a:t>seaborn</a:t>
            </a:r>
            <a:r>
              <a:rPr lang="en-US" dirty="0" smtClean="0"/>
              <a:t>” website </a:t>
            </a:r>
            <a:r>
              <a:rPr lang="en-US" dirty="0"/>
              <a:t>- </a:t>
            </a:r>
            <a:r>
              <a:rPr lang="en-US" dirty="0">
                <a:hlinkClick r:id="rId3"/>
              </a:rPr>
              <a:t>https://seaborn.pydata.org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r>
              <a:rPr lang="en-US" dirty="0" smtClean="0"/>
              <a:t>“</a:t>
            </a:r>
            <a:r>
              <a:rPr lang="en-US" dirty="0" err="1" smtClean="0"/>
              <a:t>seaborn</a:t>
            </a:r>
            <a:r>
              <a:rPr lang="en-US" dirty="0" smtClean="0"/>
              <a:t>” needs to be imported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E38244DC-EDA7-454F-B6E7-BA5BCA8CE9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 smtClean="0"/>
              <a:t>Copyright © 2018 Elephant Scale.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26F9D9FA-2E9C-674E-BCBF-0FE89DA99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EF9825-4C23-4085-A4E3-B5565466BD91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sp>
        <p:nvSpPr>
          <p:cNvPr id="9" name="Text Box 4"/>
          <p:cNvSpPr txBox="1">
            <a:spLocks noChangeArrowheads="1"/>
          </p:cNvSpPr>
          <p:nvPr/>
        </p:nvSpPr>
        <p:spPr bwMode="auto">
          <a:xfrm>
            <a:off x="342900" y="3562290"/>
            <a:ext cx="8763000" cy="400110"/>
          </a:xfrm>
          <a:prstGeom prst="rect">
            <a:avLst/>
          </a:prstGeom>
          <a:solidFill>
            <a:schemeClr val="tx1"/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is-I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&gt;&gt;&gt; </a:t>
            </a:r>
            <a:r>
              <a:rPr lang="is-IS" sz="2000" b="1" dirty="0" smtClean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import seaborn as sns </a:t>
            </a:r>
            <a:endParaRPr lang="is-IS" sz="2000" b="1" dirty="0">
              <a:solidFill>
                <a:schemeClr val="accent2"/>
              </a:solidFill>
              <a:latin typeface="Lucida Sans Typewriter" charset="0"/>
              <a:ea typeface="Lucida Sans Typewriter" charset="0"/>
              <a:cs typeface="Lucida Sans Typewrit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3539451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A4534CD-C372-9E4E-A07B-55CA72A7B0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Seaborn</a:t>
            </a:r>
            <a:r>
              <a:rPr lang="en-US" dirty="0"/>
              <a:t> </a:t>
            </a:r>
            <a:r>
              <a:rPr lang="en-US" dirty="0" err="1"/>
              <a:t>Heatmap</a:t>
            </a:r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xmlns="" id="{89C6121A-4DE3-DE4F-B7C7-A96A462CC6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24200" y="2714355"/>
            <a:ext cx="5691188" cy="3761474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05C79B7C-C17F-C042-B439-003E5C842E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Copyright © 2017 Elephant Scale.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3E6C2706-3386-B84E-8C12-5D7E74C42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EF9825-4C23-4085-A4E3-B5565466BD91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sp>
        <p:nvSpPr>
          <p:cNvPr id="6" name="Text Box 4">
            <a:extLst>
              <a:ext uri="{FF2B5EF4-FFF2-40B4-BE49-F238E27FC236}">
                <a16:creationId xmlns:a16="http://schemas.microsoft.com/office/drawing/2014/main" xmlns="" id="{225DBB7F-BD54-3044-9882-3BA0D3A543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4478" y="914400"/>
            <a:ext cx="8763000" cy="1754326"/>
          </a:xfrm>
          <a:prstGeom prst="rect">
            <a:avLst/>
          </a:prstGeom>
          <a:solidFill>
            <a:schemeClr val="tx1"/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defTabSz="288925"/>
            <a:r>
              <a:rPr lang="en-US" sz="1800" dirty="0">
                <a:solidFill>
                  <a:schemeClr val="bg2"/>
                </a:solidFill>
                <a:latin typeface="Lucida Sans Typewriter" pitchFamily="49" charset="0"/>
              </a:rPr>
              <a:t>import </a:t>
            </a:r>
            <a:r>
              <a:rPr lang="en-US" sz="1800" dirty="0" err="1">
                <a:solidFill>
                  <a:schemeClr val="bg2"/>
                </a:solidFill>
                <a:latin typeface="Lucida Sans Typewriter" pitchFamily="49" charset="0"/>
              </a:rPr>
              <a:t>matplotlib.pyplot</a:t>
            </a:r>
            <a:r>
              <a:rPr lang="en-US" sz="1800" dirty="0">
                <a:solidFill>
                  <a:schemeClr val="bg2"/>
                </a:solidFill>
                <a:latin typeface="Lucida Sans Typewriter" pitchFamily="49" charset="0"/>
              </a:rPr>
              <a:t> as </a:t>
            </a:r>
            <a:r>
              <a:rPr lang="en-US" sz="1800" dirty="0" err="1">
                <a:solidFill>
                  <a:schemeClr val="bg2"/>
                </a:solidFill>
                <a:latin typeface="Lucida Sans Typewriter" pitchFamily="49" charset="0"/>
              </a:rPr>
              <a:t>plt</a:t>
            </a:r>
            <a:endParaRPr lang="en-US" sz="1800" dirty="0">
              <a:solidFill>
                <a:schemeClr val="bg2"/>
              </a:solidFill>
              <a:latin typeface="Lucida Sans Typewriter" pitchFamily="49" charset="0"/>
            </a:endParaRPr>
          </a:p>
          <a:p>
            <a:pPr defTabSz="288925"/>
            <a:r>
              <a:rPr lang="en-US" sz="1800" dirty="0">
                <a:solidFill>
                  <a:schemeClr val="bg2"/>
                </a:solidFill>
                <a:latin typeface="Lucida Sans Typewriter" pitchFamily="49" charset="0"/>
              </a:rPr>
              <a:t>import </a:t>
            </a:r>
            <a:r>
              <a:rPr lang="en-US" sz="1800" dirty="0" err="1">
                <a:solidFill>
                  <a:schemeClr val="bg2"/>
                </a:solidFill>
                <a:latin typeface="Lucida Sans Typewriter" pitchFamily="49" charset="0"/>
              </a:rPr>
              <a:t>seaborn</a:t>
            </a:r>
            <a:r>
              <a:rPr lang="en-US" sz="1800" dirty="0">
                <a:solidFill>
                  <a:schemeClr val="bg2"/>
                </a:solidFill>
                <a:latin typeface="Lucida Sans Typewriter" pitchFamily="49" charset="0"/>
              </a:rPr>
              <a:t> as </a:t>
            </a:r>
            <a:r>
              <a:rPr lang="en-US" sz="1800" dirty="0" err="1">
                <a:solidFill>
                  <a:schemeClr val="bg2"/>
                </a:solidFill>
                <a:latin typeface="Lucida Sans Typewriter" pitchFamily="49" charset="0"/>
              </a:rPr>
              <a:t>sns</a:t>
            </a:r>
            <a:endParaRPr lang="en-US" sz="1800" dirty="0">
              <a:solidFill>
                <a:schemeClr val="bg2"/>
              </a:solidFill>
              <a:latin typeface="Lucida Sans Typewriter" pitchFamily="49" charset="0"/>
            </a:endParaRPr>
          </a:p>
          <a:p>
            <a:pPr defTabSz="288925"/>
            <a:r>
              <a:rPr lang="en-US" sz="1800" dirty="0" err="1">
                <a:solidFill>
                  <a:schemeClr val="bg2"/>
                </a:solidFill>
                <a:latin typeface="Lucida Sans Typewriter" pitchFamily="49" charset="0"/>
              </a:rPr>
              <a:t>sns.set</a:t>
            </a:r>
            <a:r>
              <a:rPr lang="en-US" sz="1800" dirty="0">
                <a:solidFill>
                  <a:schemeClr val="bg2"/>
                </a:solidFill>
                <a:latin typeface="Lucida Sans Typewriter" pitchFamily="49" charset="0"/>
              </a:rPr>
              <a:t>()</a:t>
            </a:r>
          </a:p>
          <a:p>
            <a:pPr defTabSz="288925"/>
            <a:r>
              <a:rPr lang="en-US" sz="1800" dirty="0">
                <a:solidFill>
                  <a:schemeClr val="bg2"/>
                </a:solidFill>
                <a:latin typeface="Lucida Sans Typewriter" pitchFamily="49" charset="0"/>
              </a:rPr>
              <a:t>f, ax = </a:t>
            </a:r>
            <a:r>
              <a:rPr lang="en-US" sz="1800" dirty="0" err="1">
                <a:solidFill>
                  <a:schemeClr val="bg2"/>
                </a:solidFill>
                <a:latin typeface="Lucida Sans Typewriter" pitchFamily="49" charset="0"/>
              </a:rPr>
              <a:t>plt.subplots</a:t>
            </a:r>
            <a:r>
              <a:rPr lang="en-US" sz="1800" dirty="0">
                <a:solidFill>
                  <a:schemeClr val="bg2"/>
                </a:solidFill>
                <a:latin typeface="Lucida Sans Typewriter" pitchFamily="49" charset="0"/>
              </a:rPr>
              <a:t>(</a:t>
            </a:r>
            <a:r>
              <a:rPr lang="en-US" sz="1800" dirty="0" err="1">
                <a:solidFill>
                  <a:schemeClr val="bg2"/>
                </a:solidFill>
                <a:latin typeface="Lucida Sans Typewriter" pitchFamily="49" charset="0"/>
              </a:rPr>
              <a:t>figsize</a:t>
            </a:r>
            <a:r>
              <a:rPr lang="en-US" sz="1800" dirty="0">
                <a:solidFill>
                  <a:schemeClr val="bg2"/>
                </a:solidFill>
                <a:latin typeface="Lucida Sans Typewriter" pitchFamily="49" charset="0"/>
              </a:rPr>
              <a:t>=(9, 6))</a:t>
            </a:r>
          </a:p>
          <a:p>
            <a:pPr defTabSz="288925"/>
            <a:r>
              <a:rPr lang="en-US" sz="1800" dirty="0" err="1">
                <a:solidFill>
                  <a:schemeClr val="bg2"/>
                </a:solidFill>
                <a:latin typeface="Lucida Sans Typewriter" pitchFamily="49" charset="0"/>
              </a:rPr>
              <a:t>sns.heatmap</a:t>
            </a:r>
            <a:r>
              <a:rPr lang="en-US" sz="1800" dirty="0">
                <a:solidFill>
                  <a:schemeClr val="bg2"/>
                </a:solidFill>
                <a:latin typeface="Lucida Sans Typewriter" pitchFamily="49" charset="0"/>
              </a:rPr>
              <a:t>(flights, </a:t>
            </a:r>
            <a:r>
              <a:rPr lang="en-US" sz="1800" dirty="0" err="1">
                <a:solidFill>
                  <a:schemeClr val="bg2"/>
                </a:solidFill>
                <a:latin typeface="Lucida Sans Typewriter" pitchFamily="49" charset="0"/>
              </a:rPr>
              <a:t>annot</a:t>
            </a:r>
            <a:r>
              <a:rPr lang="en-US" sz="1800" dirty="0">
                <a:solidFill>
                  <a:schemeClr val="bg2"/>
                </a:solidFill>
                <a:latin typeface="Lucida Sans Typewriter" pitchFamily="49" charset="0"/>
              </a:rPr>
              <a:t>=True, </a:t>
            </a:r>
            <a:r>
              <a:rPr lang="en-US" sz="1800" dirty="0" err="1">
                <a:solidFill>
                  <a:schemeClr val="bg2"/>
                </a:solidFill>
                <a:latin typeface="Lucida Sans Typewriter" pitchFamily="49" charset="0"/>
              </a:rPr>
              <a:t>fmt</a:t>
            </a:r>
            <a:r>
              <a:rPr lang="en-US" sz="1800" dirty="0">
                <a:solidFill>
                  <a:schemeClr val="bg2"/>
                </a:solidFill>
                <a:latin typeface="Lucida Sans Typewriter" pitchFamily="49" charset="0"/>
              </a:rPr>
              <a:t>="d", linewidths=.5, ax=ax)</a:t>
            </a:r>
          </a:p>
        </p:txBody>
      </p:sp>
    </p:spTree>
    <p:extLst>
      <p:ext uri="{BB962C8B-B14F-4D97-AF65-F5344CB8AC3E}">
        <p14:creationId xmlns:p14="http://schemas.microsoft.com/office/powerpoint/2010/main" xmlns="" val="42355583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4A5C42D-1601-0940-B38D-597A50787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Seaborn</a:t>
            </a:r>
            <a:r>
              <a:rPr lang="en-US" dirty="0"/>
              <a:t> time series plot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66DD1712-9D2A-8C4E-9C16-D63C9466D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Copyright © 2017 Elephant Scale.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AD076EE3-B464-6446-A0DC-B9F7647AB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EF9825-4C23-4085-A4E3-B5565466BD91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sp>
        <p:nvSpPr>
          <p:cNvPr id="7" name="Text Box 4">
            <a:extLst>
              <a:ext uri="{FF2B5EF4-FFF2-40B4-BE49-F238E27FC236}">
                <a16:creationId xmlns:a16="http://schemas.microsoft.com/office/drawing/2014/main" xmlns="" id="{D048FE96-6ED2-5544-B502-4CA5C8B8BE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4478" y="914400"/>
            <a:ext cx="8763000" cy="923330"/>
          </a:xfrm>
          <a:prstGeom prst="rect">
            <a:avLst/>
          </a:prstGeom>
          <a:solidFill>
            <a:schemeClr val="tx1"/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defTabSz="288925"/>
            <a:r>
              <a:rPr lang="en-US" sz="1800" b="1" dirty="0">
                <a:solidFill>
                  <a:schemeClr val="bg2"/>
                </a:solidFill>
                <a:latin typeface="Lucida Sans Typewriter" pitchFamily="49" charset="0"/>
              </a:rPr>
              <a:t># Plot the response with standard error</a:t>
            </a:r>
          </a:p>
          <a:p>
            <a:pPr defTabSz="288925"/>
            <a:r>
              <a:rPr lang="en-US" sz="1800" b="1" dirty="0" err="1">
                <a:solidFill>
                  <a:schemeClr val="bg2"/>
                </a:solidFill>
                <a:latin typeface="Lucida Sans Typewriter" pitchFamily="49" charset="0"/>
              </a:rPr>
              <a:t>sns.tsplot</a:t>
            </a:r>
            <a:r>
              <a:rPr lang="en-US" sz="1800" b="1" dirty="0">
                <a:solidFill>
                  <a:schemeClr val="bg2"/>
                </a:solidFill>
                <a:latin typeface="Lucida Sans Typewriter" pitchFamily="49" charset="0"/>
              </a:rPr>
              <a:t>(data=gammas, time="</a:t>
            </a:r>
            <a:r>
              <a:rPr lang="en-US" sz="1800" b="1" dirty="0" err="1">
                <a:solidFill>
                  <a:schemeClr val="bg2"/>
                </a:solidFill>
                <a:latin typeface="Lucida Sans Typewriter" pitchFamily="49" charset="0"/>
              </a:rPr>
              <a:t>timepoint</a:t>
            </a:r>
            <a:r>
              <a:rPr lang="en-US" sz="1800" b="1" dirty="0">
                <a:solidFill>
                  <a:schemeClr val="bg2"/>
                </a:solidFill>
                <a:latin typeface="Lucida Sans Typewriter" pitchFamily="49" charset="0"/>
              </a:rPr>
              <a:t>", unit="subject” </a:t>
            </a:r>
          </a:p>
          <a:p>
            <a:pPr defTabSz="288925"/>
            <a:r>
              <a:rPr lang="en-US" sz="1800" b="1" dirty="0">
                <a:solidFill>
                  <a:schemeClr val="bg2"/>
                </a:solidFill>
                <a:latin typeface="Lucida Sans Typewriter" pitchFamily="49" charset="0"/>
              </a:rPr>
              <a:t>   condition="ROI", value="BOLD signal")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E4DE8402-D390-754E-832B-7A521331AF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6325" y="2225374"/>
            <a:ext cx="5384800" cy="402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6328483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65E9439-A880-7F4E-86E4-E787A0181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</a:t>
            </a:r>
            <a:r>
              <a:rPr lang="en-US" dirty="0" err="1" smtClean="0"/>
              <a:t>eaborn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err="1" smtClean="0"/>
              <a:t>barplot</a:t>
            </a:r>
            <a:r>
              <a:rPr lang="en-US" dirty="0" smtClean="0"/>
              <a:t>() - Ease of use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6238B3E-6FA7-B745-BAB3-97DB3860E9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Bar plot </a:t>
            </a:r>
            <a:r>
              <a:rPr lang="en-US" dirty="0" smtClean="0"/>
              <a:t>example </a:t>
            </a:r>
            <a:r>
              <a:rPr lang="mr-IN" dirty="0" smtClean="0"/>
              <a:t>–</a:t>
            </a:r>
            <a:r>
              <a:rPr lang="en-US" dirty="0" smtClean="0"/>
              <a:t> comparison of </a:t>
            </a:r>
            <a:r>
              <a:rPr lang="en-US" dirty="0" err="1" smtClean="0"/>
              <a:t>matplotlib</a:t>
            </a:r>
            <a:r>
              <a:rPr lang="en-US" dirty="0" smtClean="0"/>
              <a:t> / </a:t>
            </a:r>
            <a:r>
              <a:rPr lang="en-US" dirty="0" err="1" smtClean="0"/>
              <a:t>seaborn</a:t>
            </a:r>
            <a:r>
              <a:rPr lang="en-US" dirty="0" smtClean="0"/>
              <a:t> code</a:t>
            </a:r>
          </a:p>
          <a:p>
            <a:r>
              <a:rPr lang="en-US" dirty="0" smtClean="0"/>
              <a:t>Lengthier code in </a:t>
            </a:r>
            <a:r>
              <a:rPr lang="en-US" dirty="0" err="1" smtClean="0"/>
              <a:t>matplotlib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F9CDFBD5-9EE9-B946-BA9D-66C4954C50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 smtClean="0"/>
              <a:t>Copyright © 2018 Elephant Scale.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8D54742E-4003-264B-A710-B741BD076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EF9825-4C23-4085-A4E3-B5565466BD91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sp>
        <p:nvSpPr>
          <p:cNvPr id="7" name="Text Box 4">
            <a:extLst>
              <a:ext uri="{FF2B5EF4-FFF2-40B4-BE49-F238E27FC236}">
                <a16:creationId xmlns:a16="http://schemas.microsoft.com/office/drawing/2014/main" xmlns="" id="{4DD70C8B-702B-864D-A837-1DDDF374B2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2900" y="1730276"/>
            <a:ext cx="8763000" cy="4708981"/>
          </a:xfrm>
          <a:prstGeom prst="rect">
            <a:avLst/>
          </a:prstGeom>
          <a:solidFill>
            <a:schemeClr val="tx1"/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defTabSz="288925"/>
            <a:r>
              <a:rPr lang="en-US" sz="2000" b="1" dirty="0">
                <a:solidFill>
                  <a:schemeClr val="accent2"/>
                </a:solidFill>
                <a:latin typeface="Lucida Sans Typewriter" pitchFamily="49" charset="0"/>
              </a:rPr>
              <a:t>fig, ax = </a:t>
            </a:r>
            <a:r>
              <a:rPr lang="en-US" sz="2000" b="1" dirty="0" err="1">
                <a:solidFill>
                  <a:schemeClr val="accent2"/>
                </a:solidFill>
                <a:latin typeface="Lucida Sans Typewriter" pitchFamily="49" charset="0"/>
              </a:rPr>
              <a:t>plt.subplots</a:t>
            </a:r>
            <a:r>
              <a:rPr lang="en-US" sz="2000" b="1" dirty="0">
                <a:solidFill>
                  <a:schemeClr val="accent2"/>
                </a:solidFill>
                <a:latin typeface="Lucida Sans Typewriter" pitchFamily="49" charset="0"/>
              </a:rPr>
              <a:t>()</a:t>
            </a:r>
          </a:p>
          <a:p>
            <a:pPr defTabSz="288925"/>
            <a:r>
              <a:rPr lang="en-US" sz="2000" b="1" dirty="0">
                <a:solidFill>
                  <a:schemeClr val="accent2"/>
                </a:solidFill>
                <a:latin typeface="Lucida Sans Typewriter" pitchFamily="49" charset="0"/>
              </a:rPr>
              <a:t>rects1 = </a:t>
            </a:r>
            <a:r>
              <a:rPr lang="en-US" sz="2000" b="1" dirty="0" err="1">
                <a:solidFill>
                  <a:schemeClr val="accent2"/>
                </a:solidFill>
                <a:latin typeface="Lucida Sans Typewriter" pitchFamily="49" charset="0"/>
              </a:rPr>
              <a:t>ax.bar</a:t>
            </a:r>
            <a:r>
              <a:rPr lang="en-US" sz="2000" b="1" dirty="0">
                <a:solidFill>
                  <a:schemeClr val="accent2"/>
                </a:solidFill>
                <a:latin typeface="Lucida Sans Typewriter" pitchFamily="49" charset="0"/>
              </a:rPr>
              <a:t>(</a:t>
            </a:r>
            <a:r>
              <a:rPr lang="en-US" sz="2000" b="1" dirty="0" err="1">
                <a:solidFill>
                  <a:schemeClr val="accent2"/>
                </a:solidFill>
                <a:latin typeface="Lucida Sans Typewriter" pitchFamily="49" charset="0"/>
              </a:rPr>
              <a:t>ind</a:t>
            </a:r>
            <a:r>
              <a:rPr lang="en-US" sz="2000" b="1" dirty="0">
                <a:solidFill>
                  <a:schemeClr val="accent2"/>
                </a:solidFill>
                <a:latin typeface="Lucida Sans Typewriter" pitchFamily="49" charset="0"/>
              </a:rPr>
              <a:t>, </a:t>
            </a:r>
            <a:r>
              <a:rPr lang="en-US" sz="2000" b="1" dirty="0" err="1">
                <a:solidFill>
                  <a:schemeClr val="accent2"/>
                </a:solidFill>
                <a:latin typeface="Lucida Sans Typewriter" pitchFamily="49" charset="0"/>
              </a:rPr>
              <a:t>men_means</a:t>
            </a:r>
            <a:r>
              <a:rPr lang="en-US" sz="2000" b="1" dirty="0">
                <a:solidFill>
                  <a:schemeClr val="accent2"/>
                </a:solidFill>
                <a:latin typeface="Lucida Sans Typewriter" pitchFamily="49" charset="0"/>
              </a:rPr>
              <a:t>, width, color='r’,</a:t>
            </a:r>
            <a:r>
              <a:rPr lang="en-US" sz="2000" b="1" dirty="0" err="1">
                <a:solidFill>
                  <a:schemeClr val="accent2"/>
                </a:solidFill>
                <a:latin typeface="Lucida Sans Typewriter" pitchFamily="49" charset="0"/>
              </a:rPr>
              <a:t>yerr</a:t>
            </a:r>
            <a:r>
              <a:rPr lang="en-US" sz="2000" b="1" dirty="0">
                <a:solidFill>
                  <a:schemeClr val="accent2"/>
                </a:solidFill>
                <a:latin typeface="Lucida Sans Typewriter" pitchFamily="49" charset="0"/>
              </a:rPr>
              <a:t>=</a:t>
            </a:r>
            <a:r>
              <a:rPr lang="en-US" sz="2000" b="1" dirty="0" err="1">
                <a:solidFill>
                  <a:schemeClr val="accent2"/>
                </a:solidFill>
                <a:latin typeface="Lucida Sans Typewriter" pitchFamily="49" charset="0"/>
              </a:rPr>
              <a:t>men_std</a:t>
            </a:r>
            <a:r>
              <a:rPr lang="en-US" sz="2000" b="1" dirty="0">
                <a:solidFill>
                  <a:schemeClr val="accent2"/>
                </a:solidFill>
                <a:latin typeface="Lucida Sans Typewriter" pitchFamily="49" charset="0"/>
              </a:rPr>
              <a:t>)</a:t>
            </a:r>
          </a:p>
          <a:p>
            <a:pPr defTabSz="288925"/>
            <a:r>
              <a:rPr lang="en-US" sz="2000" b="1" dirty="0">
                <a:solidFill>
                  <a:schemeClr val="accent2"/>
                </a:solidFill>
                <a:latin typeface="Lucida Sans Typewriter" pitchFamily="49" charset="0"/>
              </a:rPr>
              <a:t>rects2 = </a:t>
            </a:r>
            <a:r>
              <a:rPr lang="en-US" sz="2000" b="1" dirty="0" err="1">
                <a:solidFill>
                  <a:schemeClr val="accent2"/>
                </a:solidFill>
                <a:latin typeface="Lucida Sans Typewriter" pitchFamily="49" charset="0"/>
              </a:rPr>
              <a:t>ax.bar</a:t>
            </a:r>
            <a:r>
              <a:rPr lang="en-US" sz="2000" b="1" dirty="0">
                <a:solidFill>
                  <a:schemeClr val="accent2"/>
                </a:solidFill>
                <a:latin typeface="Lucida Sans Typewriter" pitchFamily="49" charset="0"/>
              </a:rPr>
              <a:t>(</a:t>
            </a:r>
            <a:r>
              <a:rPr lang="en-US" sz="2000" b="1" dirty="0" err="1">
                <a:solidFill>
                  <a:schemeClr val="accent2"/>
                </a:solidFill>
                <a:latin typeface="Lucida Sans Typewriter" pitchFamily="49" charset="0"/>
              </a:rPr>
              <a:t>ind</a:t>
            </a:r>
            <a:r>
              <a:rPr lang="en-US" sz="2000" b="1" dirty="0">
                <a:solidFill>
                  <a:schemeClr val="accent2"/>
                </a:solidFill>
                <a:latin typeface="Lucida Sans Typewriter" pitchFamily="49" charset="0"/>
              </a:rPr>
              <a:t> + width, </a:t>
            </a:r>
            <a:r>
              <a:rPr lang="en-US" sz="2000" b="1" dirty="0" err="1">
                <a:solidFill>
                  <a:schemeClr val="accent2"/>
                </a:solidFill>
                <a:latin typeface="Lucida Sans Typewriter" pitchFamily="49" charset="0"/>
              </a:rPr>
              <a:t>women_means</a:t>
            </a:r>
            <a:r>
              <a:rPr lang="en-US" sz="2000" b="1" dirty="0">
                <a:solidFill>
                  <a:schemeClr val="accent2"/>
                </a:solidFill>
                <a:latin typeface="Lucida Sans Typewriter" pitchFamily="49" charset="0"/>
              </a:rPr>
              <a:t>, width, color='y’, </a:t>
            </a:r>
            <a:r>
              <a:rPr lang="en-US" sz="2000" b="1" dirty="0" err="1">
                <a:solidFill>
                  <a:schemeClr val="accent2"/>
                </a:solidFill>
                <a:latin typeface="Lucida Sans Typewriter" pitchFamily="49" charset="0"/>
              </a:rPr>
              <a:t>yerr</a:t>
            </a:r>
            <a:r>
              <a:rPr lang="en-US" sz="2000" b="1" dirty="0">
                <a:solidFill>
                  <a:schemeClr val="accent2"/>
                </a:solidFill>
                <a:latin typeface="Lucida Sans Typewriter" pitchFamily="49" charset="0"/>
              </a:rPr>
              <a:t>=</a:t>
            </a:r>
            <a:r>
              <a:rPr lang="en-US" sz="2000" b="1" dirty="0" err="1">
                <a:solidFill>
                  <a:schemeClr val="accent2"/>
                </a:solidFill>
                <a:latin typeface="Lucida Sans Typewriter" pitchFamily="49" charset="0"/>
              </a:rPr>
              <a:t>women_std</a:t>
            </a:r>
            <a:r>
              <a:rPr lang="en-US" sz="2000" b="1" dirty="0" smtClean="0">
                <a:solidFill>
                  <a:schemeClr val="accent2"/>
                </a:solidFill>
                <a:latin typeface="Lucida Sans Typewriter" pitchFamily="49" charset="0"/>
              </a:rPr>
              <a:t>)</a:t>
            </a:r>
            <a:endParaRPr lang="en-US" sz="2000" b="1" dirty="0">
              <a:solidFill>
                <a:schemeClr val="accent2"/>
              </a:solidFill>
              <a:latin typeface="Lucida Sans Typewriter" pitchFamily="49" charset="0"/>
            </a:endParaRPr>
          </a:p>
          <a:p>
            <a:pPr defTabSz="288925"/>
            <a:r>
              <a:rPr lang="en-US" sz="2000" b="1" dirty="0" err="1" smtClean="0">
                <a:solidFill>
                  <a:schemeClr val="accent2"/>
                </a:solidFill>
                <a:latin typeface="Lucida Sans Typewriter" pitchFamily="49" charset="0"/>
              </a:rPr>
              <a:t>ax.set_xticks</a:t>
            </a:r>
            <a:r>
              <a:rPr lang="en-US" sz="2000" b="1" dirty="0" smtClean="0">
                <a:solidFill>
                  <a:schemeClr val="accent2"/>
                </a:solidFill>
                <a:latin typeface="Lucida Sans Typewriter" pitchFamily="49" charset="0"/>
              </a:rPr>
              <a:t>(</a:t>
            </a:r>
            <a:r>
              <a:rPr lang="en-US" sz="2000" b="1" dirty="0" err="1" smtClean="0">
                <a:solidFill>
                  <a:schemeClr val="accent2"/>
                </a:solidFill>
                <a:latin typeface="Lucida Sans Typewriter" pitchFamily="49" charset="0"/>
              </a:rPr>
              <a:t>ind</a:t>
            </a:r>
            <a:r>
              <a:rPr lang="en-US" sz="2000" b="1" dirty="0" smtClean="0">
                <a:solidFill>
                  <a:schemeClr val="accent2"/>
                </a:solidFill>
                <a:latin typeface="Lucida Sans Typewriter" pitchFamily="49" charset="0"/>
              </a:rPr>
              <a:t> </a:t>
            </a:r>
            <a:r>
              <a:rPr lang="en-US" sz="2000" b="1" dirty="0">
                <a:solidFill>
                  <a:schemeClr val="accent2"/>
                </a:solidFill>
                <a:latin typeface="Lucida Sans Typewriter" pitchFamily="49" charset="0"/>
              </a:rPr>
              <a:t>+ width / 2)</a:t>
            </a:r>
          </a:p>
          <a:p>
            <a:pPr defTabSz="288925"/>
            <a:r>
              <a:rPr lang="en-US" sz="2000" b="1" dirty="0" err="1">
                <a:solidFill>
                  <a:schemeClr val="accent2"/>
                </a:solidFill>
                <a:latin typeface="Lucida Sans Typewriter" pitchFamily="49" charset="0"/>
              </a:rPr>
              <a:t>ax.legend</a:t>
            </a:r>
            <a:r>
              <a:rPr lang="en-US" sz="2000" b="1" dirty="0">
                <a:solidFill>
                  <a:schemeClr val="accent2"/>
                </a:solidFill>
                <a:latin typeface="Lucida Sans Typewriter" pitchFamily="49" charset="0"/>
              </a:rPr>
              <a:t>((rects1[0], rects2[0]), ('Men', 'Women</a:t>
            </a:r>
            <a:r>
              <a:rPr lang="en-US" sz="2000" b="1" dirty="0" smtClean="0">
                <a:solidFill>
                  <a:schemeClr val="accent2"/>
                </a:solidFill>
                <a:latin typeface="Lucida Sans Typewriter" pitchFamily="49" charset="0"/>
              </a:rPr>
              <a:t>'))</a:t>
            </a:r>
          </a:p>
          <a:p>
            <a:pPr defTabSz="288925"/>
            <a:endParaRPr lang="en-US" sz="2000" b="1" dirty="0">
              <a:solidFill>
                <a:schemeClr val="accent2"/>
              </a:solidFill>
              <a:latin typeface="Lucida Sans Typewriter" pitchFamily="49" charset="0"/>
            </a:endParaRPr>
          </a:p>
          <a:p>
            <a:pPr defTabSz="288925"/>
            <a:endParaRPr lang="en-US" sz="2000" b="1" dirty="0" smtClean="0">
              <a:solidFill>
                <a:schemeClr val="accent2"/>
              </a:solidFill>
              <a:latin typeface="Lucida Sans Typewriter" pitchFamily="49" charset="0"/>
            </a:endParaRPr>
          </a:p>
          <a:p>
            <a:pPr defTabSz="288925"/>
            <a:endParaRPr lang="en-US" sz="2000" b="1" dirty="0">
              <a:solidFill>
                <a:schemeClr val="accent2"/>
              </a:solidFill>
              <a:latin typeface="Lucida Sans Typewriter" pitchFamily="49" charset="0"/>
            </a:endParaRPr>
          </a:p>
          <a:p>
            <a:pPr defTabSz="288925"/>
            <a:endParaRPr lang="en-US" sz="2000" b="1" dirty="0" smtClean="0">
              <a:solidFill>
                <a:schemeClr val="accent2"/>
              </a:solidFill>
              <a:latin typeface="Lucida Sans Typewriter" pitchFamily="49" charset="0"/>
            </a:endParaRPr>
          </a:p>
          <a:p>
            <a:pPr defTabSz="288925"/>
            <a:endParaRPr lang="en-US" sz="2000" b="1" dirty="0">
              <a:solidFill>
                <a:schemeClr val="accent2"/>
              </a:solidFill>
              <a:latin typeface="Lucida Sans Typewriter" pitchFamily="49" charset="0"/>
            </a:endParaRPr>
          </a:p>
          <a:p>
            <a:pPr defTabSz="288925"/>
            <a:endParaRPr lang="en-US" sz="2000" b="1" dirty="0" smtClean="0">
              <a:solidFill>
                <a:schemeClr val="accent2"/>
              </a:solidFill>
              <a:latin typeface="Lucida Sans Typewriter" pitchFamily="49" charset="0"/>
            </a:endParaRPr>
          </a:p>
          <a:p>
            <a:pPr defTabSz="288925"/>
            <a:endParaRPr lang="en-US" sz="2000" b="1" dirty="0">
              <a:solidFill>
                <a:schemeClr val="accent2"/>
              </a:solidFill>
              <a:latin typeface="Lucida Sans Typewriter" pitchFamily="49" charset="0"/>
            </a:endParaRPr>
          </a:p>
          <a:p>
            <a:pPr defTabSz="288925"/>
            <a:endParaRPr lang="en-US" sz="2000" b="1" dirty="0" smtClean="0">
              <a:solidFill>
                <a:schemeClr val="accent2"/>
              </a:solidFill>
              <a:latin typeface="Lucida Sans Typewriter" pitchFamily="49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BAD2A915-764D-6C48-ABA8-9D2EDEB0C0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7190" y="3887568"/>
            <a:ext cx="3114420" cy="2526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9661694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65E9439-A880-7F4E-86E4-E787A0181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</a:t>
            </a:r>
            <a:r>
              <a:rPr lang="en-US" dirty="0" err="1" smtClean="0"/>
              <a:t>eaborn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err="1" smtClean="0"/>
              <a:t>barplot</a:t>
            </a:r>
            <a:r>
              <a:rPr lang="en-US" dirty="0" smtClean="0"/>
              <a:t>() - Ease of use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6238B3E-6FA7-B745-BAB3-97DB3860E9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Bar plot </a:t>
            </a:r>
            <a:r>
              <a:rPr lang="en-US" dirty="0" smtClean="0"/>
              <a:t>example </a:t>
            </a:r>
            <a:r>
              <a:rPr lang="mr-IN" dirty="0" smtClean="0"/>
              <a:t>–</a:t>
            </a:r>
            <a:r>
              <a:rPr lang="en-US" dirty="0" smtClean="0"/>
              <a:t> comparison of </a:t>
            </a:r>
            <a:r>
              <a:rPr lang="en-US" dirty="0" err="1" smtClean="0"/>
              <a:t>matplotlib</a:t>
            </a:r>
            <a:r>
              <a:rPr lang="en-US" dirty="0" smtClean="0"/>
              <a:t> / </a:t>
            </a:r>
            <a:r>
              <a:rPr lang="en-US" dirty="0" err="1" smtClean="0"/>
              <a:t>seaborn</a:t>
            </a:r>
            <a:r>
              <a:rPr lang="en-US" dirty="0" smtClean="0"/>
              <a:t> code</a:t>
            </a:r>
          </a:p>
          <a:p>
            <a:r>
              <a:rPr lang="en-US" dirty="0" smtClean="0"/>
              <a:t>Condensed shorter code in </a:t>
            </a:r>
            <a:r>
              <a:rPr lang="en-US" dirty="0" err="1" smtClean="0"/>
              <a:t>seaborn</a:t>
            </a:r>
            <a:r>
              <a:rPr lang="en-US" dirty="0" smtClean="0"/>
              <a:t> for the same plot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F9CDFBD5-9EE9-B946-BA9D-66C4954C50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 smtClean="0"/>
              <a:t>Copyright © 2018 Elephant Scale.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8D54742E-4003-264B-A710-B741BD076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EF9825-4C23-4085-A4E3-B5565466BD91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  <p:sp>
        <p:nvSpPr>
          <p:cNvPr id="7" name="Text Box 4">
            <a:extLst>
              <a:ext uri="{FF2B5EF4-FFF2-40B4-BE49-F238E27FC236}">
                <a16:creationId xmlns:a16="http://schemas.microsoft.com/office/drawing/2014/main" xmlns="" id="{4DD70C8B-702B-864D-A837-1DDDF374B2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2900" y="1730276"/>
            <a:ext cx="8763000" cy="4401205"/>
          </a:xfrm>
          <a:prstGeom prst="rect">
            <a:avLst/>
          </a:prstGeom>
          <a:solidFill>
            <a:schemeClr val="tx1"/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defTabSz="288925"/>
            <a:r>
              <a:rPr lang="en-US" sz="2000" b="1" dirty="0">
                <a:solidFill>
                  <a:schemeClr val="accent2"/>
                </a:solidFill>
                <a:latin typeface="Lucida Sans Typewriter" pitchFamily="49" charset="0"/>
              </a:rPr>
              <a:t>ax = </a:t>
            </a:r>
            <a:r>
              <a:rPr lang="en-US" sz="2000" b="1" dirty="0" err="1">
                <a:solidFill>
                  <a:schemeClr val="accent2"/>
                </a:solidFill>
                <a:latin typeface="Lucida Sans Typewriter" pitchFamily="49" charset="0"/>
              </a:rPr>
              <a:t>sns.barplot</a:t>
            </a:r>
            <a:r>
              <a:rPr lang="en-US" sz="2000" b="1" dirty="0">
                <a:solidFill>
                  <a:schemeClr val="accent2"/>
                </a:solidFill>
                <a:latin typeface="Lucida Sans Typewriter" pitchFamily="49" charset="0"/>
              </a:rPr>
              <a:t>(x="day", y="</a:t>
            </a:r>
            <a:r>
              <a:rPr lang="en-US" sz="2000" b="1" dirty="0" err="1">
                <a:solidFill>
                  <a:schemeClr val="accent2"/>
                </a:solidFill>
                <a:latin typeface="Lucida Sans Typewriter" pitchFamily="49" charset="0"/>
              </a:rPr>
              <a:t>total_bill</a:t>
            </a:r>
            <a:r>
              <a:rPr lang="en-US" sz="2000" b="1" dirty="0">
                <a:solidFill>
                  <a:schemeClr val="accent2"/>
                </a:solidFill>
                <a:latin typeface="Lucida Sans Typewriter" pitchFamily="49" charset="0"/>
              </a:rPr>
              <a:t>", hue="sex", data=tips</a:t>
            </a:r>
            <a:r>
              <a:rPr lang="en-US" sz="2000" b="1" dirty="0" smtClean="0">
                <a:solidFill>
                  <a:schemeClr val="accent2"/>
                </a:solidFill>
                <a:latin typeface="Lucida Sans Typewriter" pitchFamily="49" charset="0"/>
              </a:rPr>
              <a:t>)</a:t>
            </a:r>
          </a:p>
          <a:p>
            <a:pPr defTabSz="288925"/>
            <a:endParaRPr lang="en-US" sz="2000" b="1" dirty="0">
              <a:solidFill>
                <a:schemeClr val="accent2"/>
              </a:solidFill>
              <a:latin typeface="Lucida Sans Typewriter" pitchFamily="49" charset="0"/>
            </a:endParaRPr>
          </a:p>
          <a:p>
            <a:pPr defTabSz="288925"/>
            <a:endParaRPr lang="en-US" sz="2000" b="1" dirty="0" smtClean="0">
              <a:solidFill>
                <a:schemeClr val="accent2"/>
              </a:solidFill>
              <a:latin typeface="Lucida Sans Typewriter" pitchFamily="49" charset="0"/>
            </a:endParaRPr>
          </a:p>
          <a:p>
            <a:pPr defTabSz="288925"/>
            <a:endParaRPr lang="en-US" sz="2000" b="1" dirty="0">
              <a:solidFill>
                <a:schemeClr val="accent2"/>
              </a:solidFill>
              <a:latin typeface="Lucida Sans Typewriter" pitchFamily="49" charset="0"/>
            </a:endParaRPr>
          </a:p>
          <a:p>
            <a:pPr defTabSz="288925"/>
            <a:endParaRPr lang="en-US" sz="2000" b="1" dirty="0" smtClean="0">
              <a:solidFill>
                <a:schemeClr val="accent2"/>
              </a:solidFill>
              <a:latin typeface="Lucida Sans Typewriter" pitchFamily="49" charset="0"/>
            </a:endParaRPr>
          </a:p>
          <a:p>
            <a:pPr defTabSz="288925"/>
            <a:endParaRPr lang="en-US" sz="2000" b="1" dirty="0">
              <a:solidFill>
                <a:schemeClr val="accent2"/>
              </a:solidFill>
              <a:latin typeface="Lucida Sans Typewriter" pitchFamily="49" charset="0"/>
            </a:endParaRPr>
          </a:p>
          <a:p>
            <a:pPr defTabSz="288925"/>
            <a:endParaRPr lang="en-US" sz="2000" b="1" dirty="0" smtClean="0">
              <a:solidFill>
                <a:schemeClr val="accent2"/>
              </a:solidFill>
              <a:latin typeface="Lucida Sans Typewriter" pitchFamily="49" charset="0"/>
            </a:endParaRPr>
          </a:p>
          <a:p>
            <a:pPr defTabSz="288925"/>
            <a:endParaRPr lang="en-US" sz="2000" b="1" dirty="0">
              <a:solidFill>
                <a:schemeClr val="accent2"/>
              </a:solidFill>
              <a:latin typeface="Lucida Sans Typewriter" pitchFamily="49" charset="0"/>
            </a:endParaRPr>
          </a:p>
          <a:p>
            <a:pPr defTabSz="288925"/>
            <a:endParaRPr lang="en-US" sz="2000" b="1" dirty="0" smtClean="0">
              <a:solidFill>
                <a:schemeClr val="accent2"/>
              </a:solidFill>
              <a:latin typeface="Lucida Sans Typewriter" pitchFamily="49" charset="0"/>
            </a:endParaRPr>
          </a:p>
          <a:p>
            <a:pPr defTabSz="288925"/>
            <a:endParaRPr lang="en-US" sz="2000" b="1" dirty="0">
              <a:solidFill>
                <a:schemeClr val="accent2"/>
              </a:solidFill>
              <a:latin typeface="Lucida Sans Typewriter" pitchFamily="49" charset="0"/>
            </a:endParaRPr>
          </a:p>
          <a:p>
            <a:pPr defTabSz="288925"/>
            <a:endParaRPr lang="en-US" sz="2000" b="1" dirty="0" smtClean="0">
              <a:solidFill>
                <a:schemeClr val="accent2"/>
              </a:solidFill>
              <a:latin typeface="Lucida Sans Typewriter" pitchFamily="49" charset="0"/>
            </a:endParaRPr>
          </a:p>
          <a:p>
            <a:pPr defTabSz="288925"/>
            <a:endParaRPr lang="en-US" sz="2000" b="1" dirty="0">
              <a:solidFill>
                <a:schemeClr val="accent2"/>
              </a:solidFill>
              <a:latin typeface="Lucida Sans Typewriter" pitchFamily="49" charset="0"/>
            </a:endParaRPr>
          </a:p>
          <a:p>
            <a:pPr defTabSz="288925"/>
            <a:endParaRPr lang="en-US" sz="2000" b="1" dirty="0">
              <a:solidFill>
                <a:schemeClr val="accent2"/>
              </a:solidFill>
              <a:latin typeface="Lucida Sans Typewriter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E0733071-33AC-3E4F-AE36-3BBF294699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3086" y="2667000"/>
            <a:ext cx="4306814" cy="3097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0790025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/>
                <a:cs typeface="ＭＳ Ｐゴシック"/>
              </a:rPr>
              <a:t>Lesson Objectives</a:t>
            </a:r>
          </a:p>
        </p:txBody>
      </p:sp>
      <p:sp>
        <p:nvSpPr>
          <p:cNvPr id="3277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19100" y="838200"/>
            <a:ext cx="8718550" cy="5627688"/>
          </a:xfrm>
        </p:spPr>
        <p:txBody>
          <a:bodyPr/>
          <a:lstStyle/>
          <a:p>
            <a:pPr indent="-365760">
              <a:spcBef>
                <a:spcPts val="0"/>
              </a:spcBef>
            </a:pPr>
            <a:r>
              <a:rPr lang="en-US" dirty="0">
                <a:ea typeface="ＭＳ Ｐゴシック"/>
                <a:cs typeface="ＭＳ Ｐゴシック"/>
              </a:rPr>
              <a:t>Learn about Python </a:t>
            </a:r>
            <a:r>
              <a:rPr lang="en-US" dirty="0" smtClean="0">
                <a:ea typeface="ＭＳ Ｐゴシック"/>
                <a:cs typeface="ＭＳ Ｐゴシック"/>
              </a:rPr>
              <a:t>visualization</a:t>
            </a:r>
            <a:endParaRPr lang="en-US" dirty="0">
              <a:ea typeface="ＭＳ Ｐゴシック"/>
              <a:cs typeface="ＭＳ Ｐゴシック"/>
            </a:endParaRPr>
          </a:p>
          <a:p>
            <a:pPr indent="-365760">
              <a:spcBef>
                <a:spcPts val="0"/>
              </a:spcBef>
            </a:pPr>
            <a:r>
              <a:rPr lang="en-US" dirty="0" smtClean="0">
                <a:ea typeface="ＭＳ Ｐゴシック"/>
                <a:cs typeface="ＭＳ Ｐゴシック"/>
              </a:rPr>
              <a:t>Introduction to different </a:t>
            </a:r>
            <a:r>
              <a:rPr lang="en-US" dirty="0">
                <a:ea typeface="ＭＳ Ｐゴシック"/>
                <a:cs typeface="ＭＳ Ｐゴシック"/>
              </a:rPr>
              <a:t>packages and </a:t>
            </a:r>
            <a:r>
              <a:rPr lang="en-US" dirty="0" smtClean="0">
                <a:ea typeface="ＭＳ Ｐゴシック"/>
                <a:cs typeface="ＭＳ Ｐゴシック"/>
              </a:rPr>
              <a:t>available options</a:t>
            </a:r>
          </a:p>
          <a:p>
            <a:pPr lvl="1" indent="-365760">
              <a:spcBef>
                <a:spcPts val="0"/>
              </a:spcBef>
            </a:pPr>
            <a:r>
              <a:rPr lang="en-US" dirty="0" smtClean="0">
                <a:ea typeface="ＭＳ Ｐゴシック"/>
              </a:rPr>
              <a:t>pandas</a:t>
            </a:r>
          </a:p>
          <a:p>
            <a:pPr lvl="1" indent="-365760">
              <a:spcBef>
                <a:spcPts val="0"/>
              </a:spcBef>
            </a:pPr>
            <a:r>
              <a:rPr lang="en-US" dirty="0" err="1" smtClean="0">
                <a:ea typeface="ＭＳ Ｐゴシック"/>
                <a:cs typeface="ＭＳ Ｐゴシック"/>
              </a:rPr>
              <a:t>matplotlib</a:t>
            </a:r>
            <a:endParaRPr lang="en-US" dirty="0" smtClean="0">
              <a:ea typeface="ＭＳ Ｐゴシック"/>
              <a:cs typeface="ＭＳ Ｐゴシック"/>
            </a:endParaRPr>
          </a:p>
          <a:p>
            <a:pPr lvl="1" indent="-365760">
              <a:spcBef>
                <a:spcPts val="0"/>
              </a:spcBef>
            </a:pPr>
            <a:r>
              <a:rPr lang="en-US" dirty="0" err="1" smtClean="0">
                <a:ea typeface="ＭＳ Ｐゴシック"/>
              </a:rPr>
              <a:t>seaborn</a:t>
            </a:r>
            <a:endParaRPr lang="en-US" dirty="0" smtClean="0">
              <a:ea typeface="ＭＳ Ｐゴシック"/>
            </a:endParaRPr>
          </a:p>
          <a:p>
            <a:pPr lvl="1" indent="-365760">
              <a:spcBef>
                <a:spcPts val="0"/>
              </a:spcBef>
            </a:pPr>
            <a:r>
              <a:rPr lang="en-US" dirty="0" err="1" smtClean="0">
                <a:ea typeface="ＭＳ Ｐゴシック"/>
                <a:cs typeface="ＭＳ Ｐゴシック"/>
              </a:rPr>
              <a:t>ggplot</a:t>
            </a:r>
            <a:endParaRPr lang="en-US" dirty="0" smtClean="0">
              <a:ea typeface="ＭＳ Ｐゴシック"/>
              <a:cs typeface="ＭＳ Ｐゴシック"/>
            </a:endParaRPr>
          </a:p>
          <a:p>
            <a:pPr indent="-365760">
              <a:spcBef>
                <a:spcPts val="0"/>
              </a:spcBef>
            </a:pPr>
            <a:r>
              <a:rPr lang="en-US" dirty="0" smtClean="0">
                <a:ea typeface="ＭＳ Ｐゴシック"/>
                <a:cs typeface="ＭＳ Ｐゴシック"/>
              </a:rPr>
              <a:t>Comparison on a few statistical graphs</a:t>
            </a:r>
            <a:endParaRPr lang="en-US" dirty="0">
              <a:ea typeface="ＭＳ Ｐゴシック"/>
              <a:cs typeface="ＭＳ Ｐゴシック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 smtClean="0"/>
              <a:t>Copyright © 2018 Elephant Scale. All rights reserved.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EF9825-4C23-4085-A4E3-B5565466BD91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1189852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65E9439-A880-7F4E-86E4-E787A0181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</a:t>
            </a:r>
            <a:r>
              <a:rPr lang="en-US" dirty="0" err="1" smtClean="0"/>
              <a:t>eaborn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err="1" smtClean="0"/>
              <a:t>regplot</a:t>
            </a:r>
            <a:r>
              <a:rPr lang="en-US" dirty="0" smtClean="0"/>
              <a:t>()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6238B3E-6FA7-B745-BAB3-97DB3860E9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Regression plot </a:t>
            </a:r>
            <a:r>
              <a:rPr lang="en-US" dirty="0" smtClean="0"/>
              <a:t>example</a:t>
            </a:r>
          </a:p>
          <a:p>
            <a:r>
              <a:rPr lang="en-US" dirty="0" smtClean="0"/>
              <a:t>Take a look at the </a:t>
            </a:r>
            <a:r>
              <a:rPr lang="en-US" dirty="0" err="1" smtClean="0"/>
              <a:t>tips.csv</a:t>
            </a:r>
            <a:r>
              <a:rPr lang="en-US" dirty="0" smtClean="0"/>
              <a:t> dataset (used in example below)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F9CDFBD5-9EE9-B946-BA9D-66C4954C50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 smtClean="0"/>
              <a:t>Copyright © 2018 Elephant Scale.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8D54742E-4003-264B-A710-B741BD076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EF9825-4C23-4085-A4E3-B5565466BD91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-219" t="-1052" r="219" b="34515"/>
          <a:stretch/>
        </p:blipFill>
        <p:spPr>
          <a:xfrm>
            <a:off x="1714500" y="1828800"/>
            <a:ext cx="580390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891517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65E9439-A880-7F4E-86E4-E787A0181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</a:t>
            </a:r>
            <a:r>
              <a:rPr lang="en-US" dirty="0" err="1" smtClean="0"/>
              <a:t>eaborn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err="1" smtClean="0"/>
              <a:t>regplot</a:t>
            </a:r>
            <a:r>
              <a:rPr lang="en-US" dirty="0" smtClean="0"/>
              <a:t>()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6238B3E-6FA7-B745-BAB3-97DB3860E9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Regression plot </a:t>
            </a:r>
            <a:r>
              <a:rPr lang="en-US" dirty="0" smtClean="0"/>
              <a:t>example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F9CDFBD5-9EE9-B946-BA9D-66C4954C50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 smtClean="0"/>
              <a:t>Copyright © 2018 Elephant Scale.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8D54742E-4003-264B-A710-B741BD076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EF9825-4C23-4085-A4E3-B5565466BD91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  <p:sp>
        <p:nvSpPr>
          <p:cNvPr id="7" name="Text Box 4">
            <a:extLst>
              <a:ext uri="{FF2B5EF4-FFF2-40B4-BE49-F238E27FC236}">
                <a16:creationId xmlns:a16="http://schemas.microsoft.com/office/drawing/2014/main" xmlns="" id="{4DD70C8B-702B-864D-A837-1DDDF374B2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2900" y="1295400"/>
            <a:ext cx="8763000" cy="5324535"/>
          </a:xfrm>
          <a:prstGeom prst="rect">
            <a:avLst/>
          </a:prstGeom>
          <a:solidFill>
            <a:schemeClr val="tx1"/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import </a:t>
            </a:r>
            <a:r>
              <a:rPr lang="en-US" sz="20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numpy</a:t>
            </a:r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 as np</a:t>
            </a:r>
          </a:p>
          <a:p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import </a:t>
            </a:r>
            <a:r>
              <a:rPr lang="en-US" sz="20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matplotlib.pyplot</a:t>
            </a:r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 as </a:t>
            </a:r>
            <a:r>
              <a:rPr lang="en-US" sz="20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plt</a:t>
            </a:r>
            <a:endParaRPr lang="en-US" sz="2000" b="1" dirty="0">
              <a:solidFill>
                <a:schemeClr val="accent2"/>
              </a:solidFill>
              <a:latin typeface="Lucida Sans Typewriter" charset="0"/>
              <a:ea typeface="Lucida Sans Typewriter" charset="0"/>
              <a:cs typeface="Lucida Sans Typewriter" charset="0"/>
            </a:endParaRPr>
          </a:p>
          <a:p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import </a:t>
            </a:r>
            <a:r>
              <a:rPr lang="en-US" sz="20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seaborn</a:t>
            </a:r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 as </a:t>
            </a:r>
            <a:r>
              <a:rPr lang="en-US" sz="20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sns</a:t>
            </a:r>
            <a:endParaRPr lang="en-US" sz="2000" b="1" dirty="0">
              <a:solidFill>
                <a:schemeClr val="accent2"/>
              </a:solidFill>
              <a:latin typeface="Lucida Sans Typewriter" charset="0"/>
              <a:ea typeface="Lucida Sans Typewriter" charset="0"/>
              <a:cs typeface="Lucida Sans Typewriter" charset="0"/>
            </a:endParaRPr>
          </a:p>
          <a:p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import pandas as </a:t>
            </a:r>
            <a:r>
              <a:rPr lang="en-US" sz="2000" b="1" dirty="0" err="1" smtClean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pd</a:t>
            </a:r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/>
            </a:r>
            <a:b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</a:br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tips = </a:t>
            </a:r>
            <a:r>
              <a:rPr lang="en-US" sz="20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sns.load_dataset</a:t>
            </a:r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("tips</a:t>
            </a:r>
            <a:r>
              <a:rPr lang="en-US" sz="2000" b="1" dirty="0" smtClean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")</a:t>
            </a:r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/>
            </a:r>
            <a:b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</a:br>
            <a:r>
              <a:rPr lang="en-US" sz="20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sns.regplot</a:t>
            </a:r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(x="</a:t>
            </a:r>
            <a:r>
              <a:rPr lang="en-US" sz="20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total_bill</a:t>
            </a:r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", y="tip", data = tips, color="g", marker="+")</a:t>
            </a:r>
          </a:p>
          <a:p>
            <a:r>
              <a:rPr lang="en-US" sz="20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plt.show</a:t>
            </a:r>
            <a:r>
              <a:rPr lang="en-US" sz="2000" b="1" dirty="0" smtClean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()</a:t>
            </a:r>
          </a:p>
          <a:p>
            <a:endParaRPr lang="en-US" sz="2000" b="1" dirty="0">
              <a:solidFill>
                <a:schemeClr val="accent2"/>
              </a:solidFill>
              <a:latin typeface="Lucida Sans Typewriter" charset="0"/>
              <a:ea typeface="Lucida Sans Typewriter" charset="0"/>
              <a:cs typeface="Lucida Sans Typewriter" charset="0"/>
            </a:endParaRPr>
          </a:p>
          <a:p>
            <a:endParaRPr lang="en-US" sz="2000" b="1" dirty="0" smtClean="0">
              <a:solidFill>
                <a:schemeClr val="accent2"/>
              </a:solidFill>
              <a:latin typeface="Lucida Sans Typewriter" charset="0"/>
              <a:ea typeface="Lucida Sans Typewriter" charset="0"/>
              <a:cs typeface="Lucida Sans Typewriter" charset="0"/>
            </a:endParaRPr>
          </a:p>
          <a:p>
            <a:endParaRPr lang="en-US" sz="2000" b="1" dirty="0">
              <a:solidFill>
                <a:schemeClr val="accent2"/>
              </a:solidFill>
              <a:latin typeface="Lucida Sans Typewriter" charset="0"/>
              <a:ea typeface="Lucida Sans Typewriter" charset="0"/>
              <a:cs typeface="Lucida Sans Typewriter" charset="0"/>
            </a:endParaRPr>
          </a:p>
          <a:p>
            <a:endParaRPr lang="en-US" sz="2000" b="1" dirty="0" smtClean="0">
              <a:solidFill>
                <a:schemeClr val="accent2"/>
              </a:solidFill>
              <a:latin typeface="Lucida Sans Typewriter" charset="0"/>
              <a:ea typeface="Lucida Sans Typewriter" charset="0"/>
              <a:cs typeface="Lucida Sans Typewriter" charset="0"/>
            </a:endParaRPr>
          </a:p>
          <a:p>
            <a:endParaRPr lang="en-US" sz="2000" b="1" dirty="0">
              <a:solidFill>
                <a:schemeClr val="accent2"/>
              </a:solidFill>
              <a:latin typeface="Lucida Sans Typewriter" charset="0"/>
              <a:ea typeface="Lucida Sans Typewriter" charset="0"/>
              <a:cs typeface="Lucida Sans Typewriter" charset="0"/>
            </a:endParaRPr>
          </a:p>
          <a:p>
            <a:endParaRPr lang="en-US" sz="2000" b="1" dirty="0" smtClean="0">
              <a:solidFill>
                <a:schemeClr val="accent2"/>
              </a:solidFill>
              <a:latin typeface="Lucida Sans Typewriter" charset="0"/>
              <a:ea typeface="Lucida Sans Typewriter" charset="0"/>
              <a:cs typeface="Lucida Sans Typewriter" charset="0"/>
            </a:endParaRPr>
          </a:p>
          <a:p>
            <a:endParaRPr lang="en-US" sz="2000" b="1" dirty="0">
              <a:solidFill>
                <a:schemeClr val="accent2"/>
              </a:solidFill>
              <a:latin typeface="Lucida Sans Typewriter" charset="0"/>
              <a:ea typeface="Lucida Sans Typewriter" charset="0"/>
              <a:cs typeface="Lucida Sans Typewriter" charset="0"/>
            </a:endParaRPr>
          </a:p>
          <a:p>
            <a:endParaRPr lang="en-US" sz="2000" b="1" dirty="0" smtClean="0">
              <a:solidFill>
                <a:schemeClr val="accent2"/>
              </a:solidFill>
              <a:latin typeface="Lucida Sans Typewriter" charset="0"/>
              <a:ea typeface="Lucida Sans Typewriter" charset="0"/>
              <a:cs typeface="Lucida Sans Typewriter" charset="0"/>
            </a:endParaRPr>
          </a:p>
          <a:p>
            <a:endParaRPr lang="en-US" sz="2000" b="1" dirty="0">
              <a:solidFill>
                <a:schemeClr val="accent2"/>
              </a:solidFill>
              <a:latin typeface="Lucida Sans Typewriter" charset="0"/>
              <a:ea typeface="Lucida Sans Typewriter" charset="0"/>
              <a:cs typeface="Lucida Sans Typewriter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665809" y="3544217"/>
            <a:ext cx="4040982" cy="3035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5780997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65E9439-A880-7F4E-86E4-E787A0181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</a:t>
            </a:r>
            <a:r>
              <a:rPr lang="en-US" dirty="0" err="1" smtClean="0"/>
              <a:t>eaborn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err="1" smtClean="0"/>
              <a:t>regplot</a:t>
            </a:r>
            <a:r>
              <a:rPr lang="en-US" dirty="0" smtClean="0"/>
              <a:t>()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6238B3E-6FA7-B745-BAB3-97DB3860E9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Regression plot </a:t>
            </a:r>
            <a:r>
              <a:rPr lang="en-US" dirty="0" smtClean="0"/>
              <a:t>example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F9CDFBD5-9EE9-B946-BA9D-66C4954C50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 smtClean="0"/>
              <a:t>Copyright © 2018 Elephant Scale.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8D54742E-4003-264B-A710-B741BD076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EF9825-4C23-4085-A4E3-B5565466BD91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  <p:sp>
        <p:nvSpPr>
          <p:cNvPr id="7" name="Text Box 4">
            <a:extLst>
              <a:ext uri="{FF2B5EF4-FFF2-40B4-BE49-F238E27FC236}">
                <a16:creationId xmlns:a16="http://schemas.microsoft.com/office/drawing/2014/main" xmlns="" id="{4DD70C8B-702B-864D-A837-1DDDF374B2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2900" y="1295400"/>
            <a:ext cx="8763000" cy="5324535"/>
          </a:xfrm>
          <a:prstGeom prst="rect">
            <a:avLst/>
          </a:prstGeom>
          <a:solidFill>
            <a:schemeClr val="tx1"/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import </a:t>
            </a:r>
            <a:r>
              <a:rPr lang="en-US" sz="20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numpy</a:t>
            </a:r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 as np</a:t>
            </a:r>
          </a:p>
          <a:p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import </a:t>
            </a:r>
            <a:r>
              <a:rPr lang="en-US" sz="20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matplotlib.pyplot</a:t>
            </a:r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 as </a:t>
            </a:r>
            <a:r>
              <a:rPr lang="en-US" sz="20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plt</a:t>
            </a:r>
            <a:endParaRPr lang="en-US" sz="2000" b="1" dirty="0">
              <a:solidFill>
                <a:schemeClr val="accent2"/>
              </a:solidFill>
              <a:latin typeface="Lucida Sans Typewriter" charset="0"/>
              <a:ea typeface="Lucida Sans Typewriter" charset="0"/>
              <a:cs typeface="Lucida Sans Typewriter" charset="0"/>
            </a:endParaRPr>
          </a:p>
          <a:p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import </a:t>
            </a:r>
            <a:r>
              <a:rPr lang="en-US" sz="20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seaborn</a:t>
            </a:r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 as </a:t>
            </a:r>
            <a:r>
              <a:rPr lang="en-US" sz="20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sns</a:t>
            </a:r>
            <a:endParaRPr lang="en-US" sz="2000" b="1" dirty="0">
              <a:solidFill>
                <a:schemeClr val="accent2"/>
              </a:solidFill>
              <a:latin typeface="Lucida Sans Typewriter" charset="0"/>
              <a:ea typeface="Lucida Sans Typewriter" charset="0"/>
              <a:cs typeface="Lucida Sans Typewriter" charset="0"/>
            </a:endParaRPr>
          </a:p>
          <a:p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import pandas as </a:t>
            </a:r>
            <a:r>
              <a:rPr lang="en-US" sz="2000" b="1" dirty="0" err="1" smtClean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pd</a:t>
            </a:r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/>
            </a:r>
            <a:b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</a:br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tips = </a:t>
            </a:r>
            <a:r>
              <a:rPr lang="en-US" sz="20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sns.load_dataset</a:t>
            </a:r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("tips</a:t>
            </a:r>
            <a:r>
              <a:rPr lang="en-US" sz="2000" b="1" dirty="0" smtClean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")</a:t>
            </a:r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/>
            </a:r>
            <a:b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</a:br>
            <a:r>
              <a:rPr lang="en-US" sz="20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sns.regplot</a:t>
            </a:r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(x = "</a:t>
            </a:r>
            <a:r>
              <a:rPr lang="en-US" sz="20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total_bill</a:t>
            </a:r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", y = "tip", data = tips, marker = "+", </a:t>
            </a:r>
            <a:r>
              <a:rPr lang="en-US" sz="20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scatter_kws</a:t>
            </a:r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 = {"color" : "green"}, </a:t>
            </a:r>
            <a:r>
              <a:rPr lang="en-US" sz="20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line_kws</a:t>
            </a:r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 = {"color" : "red", "linewidth" : 4</a:t>
            </a:r>
            <a:r>
              <a:rPr lang="en-US" sz="2000" b="1" dirty="0" smtClean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})</a:t>
            </a:r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/>
            </a:r>
            <a:b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</a:br>
            <a:r>
              <a:rPr lang="en-US" sz="20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plt.show</a:t>
            </a:r>
            <a:r>
              <a:rPr lang="en-US" sz="2000" b="1" dirty="0" smtClean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()</a:t>
            </a:r>
          </a:p>
          <a:p>
            <a:endParaRPr lang="en-US" sz="2000" b="1" dirty="0">
              <a:solidFill>
                <a:schemeClr val="accent2"/>
              </a:solidFill>
              <a:latin typeface="Lucida Sans Typewriter" charset="0"/>
              <a:ea typeface="Lucida Sans Typewriter" charset="0"/>
              <a:cs typeface="Lucida Sans Typewriter" charset="0"/>
            </a:endParaRPr>
          </a:p>
          <a:p>
            <a:endParaRPr lang="en-US" sz="2000" b="1" dirty="0" smtClean="0">
              <a:solidFill>
                <a:schemeClr val="accent2"/>
              </a:solidFill>
              <a:latin typeface="Lucida Sans Typewriter" charset="0"/>
              <a:ea typeface="Lucida Sans Typewriter" charset="0"/>
              <a:cs typeface="Lucida Sans Typewriter" charset="0"/>
            </a:endParaRPr>
          </a:p>
          <a:p>
            <a:endParaRPr lang="en-US" sz="2000" b="1" dirty="0">
              <a:solidFill>
                <a:schemeClr val="accent2"/>
              </a:solidFill>
              <a:latin typeface="Lucida Sans Typewriter" charset="0"/>
              <a:ea typeface="Lucida Sans Typewriter" charset="0"/>
              <a:cs typeface="Lucida Sans Typewriter" charset="0"/>
            </a:endParaRPr>
          </a:p>
          <a:p>
            <a:endParaRPr lang="en-US" sz="2000" b="1" dirty="0" smtClean="0">
              <a:solidFill>
                <a:schemeClr val="accent2"/>
              </a:solidFill>
              <a:latin typeface="Lucida Sans Typewriter" charset="0"/>
              <a:ea typeface="Lucida Sans Typewriter" charset="0"/>
              <a:cs typeface="Lucida Sans Typewriter" charset="0"/>
            </a:endParaRPr>
          </a:p>
          <a:p>
            <a:endParaRPr lang="en-US" sz="2000" b="1" dirty="0">
              <a:solidFill>
                <a:schemeClr val="accent2"/>
              </a:solidFill>
              <a:latin typeface="Lucida Sans Typewriter" charset="0"/>
              <a:ea typeface="Lucida Sans Typewriter" charset="0"/>
              <a:cs typeface="Lucida Sans Typewriter" charset="0"/>
            </a:endParaRPr>
          </a:p>
          <a:p>
            <a:endParaRPr lang="en-US" sz="2000" b="1" dirty="0" smtClean="0">
              <a:solidFill>
                <a:schemeClr val="accent2"/>
              </a:solidFill>
              <a:latin typeface="Lucida Sans Typewriter" charset="0"/>
              <a:ea typeface="Lucida Sans Typewriter" charset="0"/>
              <a:cs typeface="Lucida Sans Typewriter" charset="0"/>
            </a:endParaRPr>
          </a:p>
          <a:p>
            <a:endParaRPr lang="en-US" sz="2000" b="1" dirty="0">
              <a:solidFill>
                <a:schemeClr val="accent2"/>
              </a:solidFill>
              <a:latin typeface="Lucida Sans Typewriter" charset="0"/>
              <a:ea typeface="Lucida Sans Typewriter" charset="0"/>
              <a:cs typeface="Lucida Sans Typewriter" charset="0"/>
            </a:endParaRPr>
          </a:p>
          <a:p>
            <a:endParaRPr lang="en-US" sz="2000" b="1" dirty="0">
              <a:solidFill>
                <a:schemeClr val="accent2"/>
              </a:solidFill>
              <a:latin typeface="Lucida Sans Typewriter" charset="0"/>
              <a:ea typeface="Lucida Sans Typewriter" charset="0"/>
              <a:cs typeface="Lucida Sans Typewriter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883336" y="3804671"/>
            <a:ext cx="3605928" cy="2754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7002813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A4534CD-C372-9E4E-A07B-55CA72A7B0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Seaborn</a:t>
            </a:r>
            <a:r>
              <a:rPr lang="en-US" dirty="0"/>
              <a:t> </a:t>
            </a:r>
            <a:r>
              <a:rPr lang="en-US" dirty="0" err="1"/>
              <a:t>Heatmap</a:t>
            </a:r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="" xmlns:a16="http://schemas.microsoft.com/office/drawing/2014/main" id="{89C6121A-4DE3-DE4F-B7C7-A96A462CC6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24200" y="2714355"/>
            <a:ext cx="5691188" cy="3761474"/>
          </a:xfrm>
        </p:spPr>
      </p:pic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05C79B7C-C17F-C042-B439-003E5C842E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Copyright © 2017 Elephant Scale.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3E6C2706-3386-B84E-8C12-5D7E74C42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EF9825-4C23-4085-A4E3-B5565466BD91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  <p:sp>
        <p:nvSpPr>
          <p:cNvPr id="6" name="Text Box 4">
            <a:extLst>
              <a:ext uri="{FF2B5EF4-FFF2-40B4-BE49-F238E27FC236}">
                <a16:creationId xmlns="" xmlns:a16="http://schemas.microsoft.com/office/drawing/2014/main" id="{225DBB7F-BD54-3044-9882-3BA0D3A543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4478" y="914400"/>
            <a:ext cx="8763000" cy="1754326"/>
          </a:xfrm>
          <a:prstGeom prst="rect">
            <a:avLst/>
          </a:prstGeom>
          <a:solidFill>
            <a:schemeClr val="tx1"/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defTabSz="288925"/>
            <a:r>
              <a:rPr lang="en-US" sz="1800" dirty="0">
                <a:solidFill>
                  <a:schemeClr val="bg2"/>
                </a:solidFill>
                <a:latin typeface="Lucida Sans Typewriter" pitchFamily="49" charset="0"/>
              </a:rPr>
              <a:t>import </a:t>
            </a:r>
            <a:r>
              <a:rPr lang="en-US" sz="1800" dirty="0" err="1">
                <a:solidFill>
                  <a:schemeClr val="bg2"/>
                </a:solidFill>
                <a:latin typeface="Lucida Sans Typewriter" pitchFamily="49" charset="0"/>
              </a:rPr>
              <a:t>matplotlib.pyplot</a:t>
            </a:r>
            <a:r>
              <a:rPr lang="en-US" sz="1800" dirty="0">
                <a:solidFill>
                  <a:schemeClr val="bg2"/>
                </a:solidFill>
                <a:latin typeface="Lucida Sans Typewriter" pitchFamily="49" charset="0"/>
              </a:rPr>
              <a:t> as </a:t>
            </a:r>
            <a:r>
              <a:rPr lang="en-US" sz="1800" dirty="0" err="1">
                <a:solidFill>
                  <a:schemeClr val="bg2"/>
                </a:solidFill>
                <a:latin typeface="Lucida Sans Typewriter" pitchFamily="49" charset="0"/>
              </a:rPr>
              <a:t>plt</a:t>
            </a:r>
            <a:endParaRPr lang="en-US" sz="1800" dirty="0">
              <a:solidFill>
                <a:schemeClr val="bg2"/>
              </a:solidFill>
              <a:latin typeface="Lucida Sans Typewriter" pitchFamily="49" charset="0"/>
            </a:endParaRPr>
          </a:p>
          <a:p>
            <a:pPr defTabSz="288925"/>
            <a:r>
              <a:rPr lang="en-US" sz="1800" dirty="0">
                <a:solidFill>
                  <a:schemeClr val="bg2"/>
                </a:solidFill>
                <a:latin typeface="Lucida Sans Typewriter" pitchFamily="49" charset="0"/>
              </a:rPr>
              <a:t>import </a:t>
            </a:r>
            <a:r>
              <a:rPr lang="en-US" sz="1800" dirty="0" err="1">
                <a:solidFill>
                  <a:schemeClr val="bg2"/>
                </a:solidFill>
                <a:latin typeface="Lucida Sans Typewriter" pitchFamily="49" charset="0"/>
              </a:rPr>
              <a:t>seaborn</a:t>
            </a:r>
            <a:r>
              <a:rPr lang="en-US" sz="1800" dirty="0">
                <a:solidFill>
                  <a:schemeClr val="bg2"/>
                </a:solidFill>
                <a:latin typeface="Lucida Sans Typewriter" pitchFamily="49" charset="0"/>
              </a:rPr>
              <a:t> as </a:t>
            </a:r>
            <a:r>
              <a:rPr lang="en-US" sz="1800" dirty="0" err="1">
                <a:solidFill>
                  <a:schemeClr val="bg2"/>
                </a:solidFill>
                <a:latin typeface="Lucida Sans Typewriter" pitchFamily="49" charset="0"/>
              </a:rPr>
              <a:t>sns</a:t>
            </a:r>
            <a:endParaRPr lang="en-US" sz="1800" dirty="0">
              <a:solidFill>
                <a:schemeClr val="bg2"/>
              </a:solidFill>
              <a:latin typeface="Lucida Sans Typewriter" pitchFamily="49" charset="0"/>
            </a:endParaRPr>
          </a:p>
          <a:p>
            <a:pPr defTabSz="288925"/>
            <a:r>
              <a:rPr lang="en-US" sz="1800" dirty="0" err="1">
                <a:solidFill>
                  <a:schemeClr val="bg2"/>
                </a:solidFill>
                <a:latin typeface="Lucida Sans Typewriter" pitchFamily="49" charset="0"/>
              </a:rPr>
              <a:t>sns.set</a:t>
            </a:r>
            <a:r>
              <a:rPr lang="en-US" sz="1800" dirty="0">
                <a:solidFill>
                  <a:schemeClr val="bg2"/>
                </a:solidFill>
                <a:latin typeface="Lucida Sans Typewriter" pitchFamily="49" charset="0"/>
              </a:rPr>
              <a:t>()</a:t>
            </a:r>
          </a:p>
          <a:p>
            <a:pPr defTabSz="288925"/>
            <a:r>
              <a:rPr lang="en-US" sz="1800" dirty="0">
                <a:solidFill>
                  <a:schemeClr val="bg2"/>
                </a:solidFill>
                <a:latin typeface="Lucida Sans Typewriter" pitchFamily="49" charset="0"/>
              </a:rPr>
              <a:t>f, ax = </a:t>
            </a:r>
            <a:r>
              <a:rPr lang="en-US" sz="1800" dirty="0" err="1">
                <a:solidFill>
                  <a:schemeClr val="bg2"/>
                </a:solidFill>
                <a:latin typeface="Lucida Sans Typewriter" pitchFamily="49" charset="0"/>
              </a:rPr>
              <a:t>plt.subplots</a:t>
            </a:r>
            <a:r>
              <a:rPr lang="en-US" sz="1800" dirty="0">
                <a:solidFill>
                  <a:schemeClr val="bg2"/>
                </a:solidFill>
                <a:latin typeface="Lucida Sans Typewriter" pitchFamily="49" charset="0"/>
              </a:rPr>
              <a:t>(</a:t>
            </a:r>
            <a:r>
              <a:rPr lang="en-US" sz="1800" dirty="0" err="1">
                <a:solidFill>
                  <a:schemeClr val="bg2"/>
                </a:solidFill>
                <a:latin typeface="Lucida Sans Typewriter" pitchFamily="49" charset="0"/>
              </a:rPr>
              <a:t>figsize</a:t>
            </a:r>
            <a:r>
              <a:rPr lang="en-US" sz="1800" dirty="0">
                <a:solidFill>
                  <a:schemeClr val="bg2"/>
                </a:solidFill>
                <a:latin typeface="Lucida Sans Typewriter" pitchFamily="49" charset="0"/>
              </a:rPr>
              <a:t>=(9, 6))</a:t>
            </a:r>
          </a:p>
          <a:p>
            <a:pPr defTabSz="288925"/>
            <a:r>
              <a:rPr lang="en-US" sz="1800" dirty="0" err="1">
                <a:solidFill>
                  <a:schemeClr val="bg2"/>
                </a:solidFill>
                <a:latin typeface="Lucida Sans Typewriter" pitchFamily="49" charset="0"/>
              </a:rPr>
              <a:t>sns.heatmap</a:t>
            </a:r>
            <a:r>
              <a:rPr lang="en-US" sz="1800" dirty="0">
                <a:solidFill>
                  <a:schemeClr val="bg2"/>
                </a:solidFill>
                <a:latin typeface="Lucida Sans Typewriter" pitchFamily="49" charset="0"/>
              </a:rPr>
              <a:t>(flights, </a:t>
            </a:r>
            <a:r>
              <a:rPr lang="en-US" sz="1800" dirty="0" err="1">
                <a:solidFill>
                  <a:schemeClr val="bg2"/>
                </a:solidFill>
                <a:latin typeface="Lucida Sans Typewriter" pitchFamily="49" charset="0"/>
              </a:rPr>
              <a:t>annot</a:t>
            </a:r>
            <a:r>
              <a:rPr lang="en-US" sz="1800" dirty="0">
                <a:solidFill>
                  <a:schemeClr val="bg2"/>
                </a:solidFill>
                <a:latin typeface="Lucida Sans Typewriter" pitchFamily="49" charset="0"/>
              </a:rPr>
              <a:t>=True, </a:t>
            </a:r>
            <a:r>
              <a:rPr lang="en-US" sz="1800" dirty="0" err="1">
                <a:solidFill>
                  <a:schemeClr val="bg2"/>
                </a:solidFill>
                <a:latin typeface="Lucida Sans Typewriter" pitchFamily="49" charset="0"/>
              </a:rPr>
              <a:t>fmt</a:t>
            </a:r>
            <a:r>
              <a:rPr lang="en-US" sz="1800" dirty="0">
                <a:solidFill>
                  <a:schemeClr val="bg2"/>
                </a:solidFill>
                <a:latin typeface="Lucida Sans Typewriter" pitchFamily="49" charset="0"/>
              </a:rPr>
              <a:t>="d", linewidths=.5, ax=ax)</a:t>
            </a:r>
          </a:p>
        </p:txBody>
      </p:sp>
    </p:spTree>
    <p:extLst>
      <p:ext uri="{BB962C8B-B14F-4D97-AF65-F5344CB8AC3E}">
        <p14:creationId xmlns:p14="http://schemas.microsoft.com/office/powerpoint/2010/main" xmlns="" val="42355583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4A5C42D-1601-0940-B38D-597A50787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Seaborn</a:t>
            </a:r>
            <a:r>
              <a:rPr lang="en-US" dirty="0"/>
              <a:t> time series plot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66DD1712-9D2A-8C4E-9C16-D63C9466D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Copyright © 2017 Elephant Scale.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AD076EE3-B464-6446-A0DC-B9F7647AB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EF9825-4C23-4085-A4E3-B5565466BD91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  <p:sp>
        <p:nvSpPr>
          <p:cNvPr id="7" name="Text Box 4">
            <a:extLst>
              <a:ext uri="{FF2B5EF4-FFF2-40B4-BE49-F238E27FC236}">
                <a16:creationId xmlns="" xmlns:a16="http://schemas.microsoft.com/office/drawing/2014/main" id="{D048FE96-6ED2-5544-B502-4CA5C8B8BE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4478" y="914400"/>
            <a:ext cx="8763000" cy="923330"/>
          </a:xfrm>
          <a:prstGeom prst="rect">
            <a:avLst/>
          </a:prstGeom>
          <a:solidFill>
            <a:schemeClr val="tx1"/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defTabSz="288925"/>
            <a:r>
              <a:rPr lang="en-US" sz="1800" b="1" dirty="0">
                <a:solidFill>
                  <a:schemeClr val="bg2"/>
                </a:solidFill>
                <a:latin typeface="Lucida Sans Typewriter" pitchFamily="49" charset="0"/>
              </a:rPr>
              <a:t># Plot the response with standard error</a:t>
            </a:r>
          </a:p>
          <a:p>
            <a:pPr defTabSz="288925"/>
            <a:r>
              <a:rPr lang="en-US" sz="1800" b="1" dirty="0" err="1">
                <a:solidFill>
                  <a:schemeClr val="bg2"/>
                </a:solidFill>
                <a:latin typeface="Lucida Sans Typewriter" pitchFamily="49" charset="0"/>
              </a:rPr>
              <a:t>sns.tsplot</a:t>
            </a:r>
            <a:r>
              <a:rPr lang="en-US" sz="1800" b="1" dirty="0">
                <a:solidFill>
                  <a:schemeClr val="bg2"/>
                </a:solidFill>
                <a:latin typeface="Lucida Sans Typewriter" pitchFamily="49" charset="0"/>
              </a:rPr>
              <a:t>(data=gammas, time="</a:t>
            </a:r>
            <a:r>
              <a:rPr lang="en-US" sz="1800" b="1" dirty="0" err="1">
                <a:solidFill>
                  <a:schemeClr val="bg2"/>
                </a:solidFill>
                <a:latin typeface="Lucida Sans Typewriter" pitchFamily="49" charset="0"/>
              </a:rPr>
              <a:t>timepoint</a:t>
            </a:r>
            <a:r>
              <a:rPr lang="en-US" sz="1800" b="1" dirty="0">
                <a:solidFill>
                  <a:schemeClr val="bg2"/>
                </a:solidFill>
                <a:latin typeface="Lucida Sans Typewriter" pitchFamily="49" charset="0"/>
              </a:rPr>
              <a:t>", unit="subject” </a:t>
            </a:r>
          </a:p>
          <a:p>
            <a:pPr defTabSz="288925"/>
            <a:r>
              <a:rPr lang="en-US" sz="1800" b="1" dirty="0">
                <a:solidFill>
                  <a:schemeClr val="bg2"/>
                </a:solidFill>
                <a:latin typeface="Lucida Sans Typewriter" pitchFamily="49" charset="0"/>
              </a:rPr>
              <a:t>   condition="ROI", value="BOLD signal")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E4DE8402-D390-754E-832B-7A521331AF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6325" y="2225374"/>
            <a:ext cx="5384800" cy="402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6328483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04850" y="2645288"/>
            <a:ext cx="8121650" cy="1214438"/>
          </a:xfrm>
        </p:spPr>
        <p:txBody>
          <a:bodyPr>
            <a:normAutofit/>
          </a:bodyPr>
          <a:lstStyle/>
          <a:p>
            <a:r>
              <a:rPr lang="en-US" sz="4000" dirty="0" err="1">
                <a:ea typeface="ＭＳ Ｐゴシック"/>
                <a:cs typeface="ＭＳ Ｐゴシック"/>
              </a:rPr>
              <a:t>ggplot</a:t>
            </a:r>
            <a:endParaRPr lang="en-US" sz="4000" dirty="0">
              <a:ea typeface="ＭＳ Ｐゴシック"/>
              <a:cs typeface="ＭＳ Ｐゴシック"/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362200" y="4134162"/>
            <a:ext cx="6472238" cy="2247344"/>
          </a:xfrm>
        </p:spPr>
        <p:txBody>
          <a:bodyPr/>
          <a:lstStyle/>
          <a:p>
            <a:pPr marL="404813" lvl="1" indent="0" algn="r">
              <a:buNone/>
            </a:pPr>
            <a:r>
              <a:rPr lang="en-US" sz="2000" dirty="0">
                <a:ea typeface="ＭＳ Ｐゴシック"/>
              </a:rPr>
              <a:t>Pandas</a:t>
            </a:r>
          </a:p>
          <a:p>
            <a:pPr marL="404813" lvl="1" indent="0" algn="r">
              <a:buNone/>
            </a:pPr>
            <a:r>
              <a:rPr lang="en-US" sz="2000" dirty="0" err="1">
                <a:ea typeface="ＭＳ Ｐゴシック"/>
              </a:rPr>
              <a:t>Matplotlib</a:t>
            </a:r>
            <a:endParaRPr lang="en-US" sz="2000" dirty="0">
              <a:ea typeface="ＭＳ Ｐゴシック"/>
            </a:endParaRPr>
          </a:p>
          <a:p>
            <a:pPr marL="404813" lvl="1" indent="0" algn="r">
              <a:buNone/>
            </a:pPr>
            <a:r>
              <a:rPr lang="en-US" sz="2000" dirty="0" err="1">
                <a:ea typeface="ＭＳ Ｐゴシック"/>
              </a:rPr>
              <a:t>Seaborn</a:t>
            </a:r>
            <a:endParaRPr lang="en-US" sz="2000" dirty="0">
              <a:ea typeface="ＭＳ Ｐゴシック"/>
            </a:endParaRPr>
          </a:p>
          <a:p>
            <a:pPr marL="404813" lvl="1" indent="0" algn="r">
              <a:buFont typeface="Wingdings"/>
              <a:buChar char="è"/>
            </a:pPr>
            <a:r>
              <a:rPr lang="en-US" sz="2000" b="1" dirty="0" err="1" smtClean="0">
                <a:ea typeface="ＭＳ Ｐゴシック"/>
              </a:rPr>
              <a:t>Ggplot</a:t>
            </a:r>
            <a:endParaRPr lang="en-US" sz="2000" b="1" dirty="0" smtClean="0">
              <a:ea typeface="ＭＳ Ｐゴシック"/>
            </a:endParaRPr>
          </a:p>
          <a:p>
            <a:pPr marL="404813" lvl="1" indent="0" algn="r">
              <a:buNone/>
            </a:pPr>
            <a:r>
              <a:rPr lang="en-US" sz="2000" dirty="0" smtClean="0">
                <a:ea typeface="ＭＳ Ｐゴシック"/>
              </a:rPr>
              <a:t>Statistical graphs</a:t>
            </a:r>
          </a:p>
          <a:p>
            <a:pPr marL="404813" lvl="1" indent="0" algn="r">
              <a:buNone/>
            </a:pPr>
            <a:endParaRPr lang="en-US" sz="2000" b="1" dirty="0">
              <a:ea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6659807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ggplot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/>
              <a:t>package is a very popular graphics package</a:t>
            </a:r>
          </a:p>
          <a:p>
            <a:r>
              <a:rPr lang="en-US" dirty="0"/>
              <a:t>Based on ggplot2 package in R</a:t>
            </a:r>
            <a:endParaRPr lang="en-US" u="sng" dirty="0"/>
          </a:p>
          <a:p>
            <a:r>
              <a:rPr lang="en-US" dirty="0"/>
              <a:t>Provides very readable graphics</a:t>
            </a:r>
          </a:p>
          <a:p>
            <a:r>
              <a:rPr lang="en-US" dirty="0"/>
              <a:t>Has a ‘grammar’ to describe graph</a:t>
            </a:r>
          </a:p>
          <a:p>
            <a:r>
              <a:rPr lang="en-US" dirty="0"/>
              <a:t>Excels at graphing complex data sets</a:t>
            </a:r>
          </a:p>
          <a:p>
            <a:r>
              <a:rPr lang="en-US" dirty="0"/>
              <a:t>Mastering </a:t>
            </a:r>
            <a:r>
              <a:rPr lang="en-US" b="1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lang="en-US" dirty="0"/>
              <a:t> can be ‘challenging’ </a:t>
            </a:r>
            <a:r>
              <a:rPr lang="en-US" dirty="0">
                <a:sym typeface="Wingdings"/>
              </a:rPr>
              <a:t> </a:t>
            </a:r>
          </a:p>
          <a:p>
            <a:r>
              <a:rPr lang="en-US" dirty="0">
                <a:sym typeface="Wingdings"/>
              </a:rPr>
              <a:t>Recommended book : “ggplot2: Elegant Graphics for Data Analysis”</a:t>
            </a:r>
          </a:p>
          <a:p>
            <a:r>
              <a:rPr lang="en-US" dirty="0">
                <a:hlinkClick r:id="rId2"/>
              </a:rPr>
              <a:t>http://www.ling.upenn.edu/~joseff/rstudy/summer2010_ggplot2_intro.html</a:t>
            </a:r>
            <a:r>
              <a:rPr lang="en-US" dirty="0"/>
              <a:t>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ElephantScale 2016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8DDEF-9CD1-B641-ADE5-2BEE59567BE6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80783772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ggplot</a:t>
            </a:r>
            <a:r>
              <a:rPr lang="en-US" dirty="0"/>
              <a:t> 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0" y="1066800"/>
            <a:ext cx="3175000" cy="254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7500" y="3200400"/>
            <a:ext cx="7482214" cy="3251200"/>
          </a:xfrm>
          <a:prstGeom prst="rect">
            <a:avLst/>
          </a:prstGeom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ElephantScale 2016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8DDEF-9CD1-B641-ADE5-2BEE59567BE6}" type="slidenum">
              <a:rPr lang="en-US" smtClean="0"/>
              <a:pPr/>
              <a:t>37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3979" y="883886"/>
            <a:ext cx="3746674" cy="2341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96927914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ggplot</a:t>
            </a:r>
            <a:r>
              <a:rPr lang="en-US" dirty="0"/>
              <a:t> Quick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4950" y="822325"/>
            <a:ext cx="4679950" cy="56435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sz="2000" b="1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lang="en-US" sz="2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br>
              <a:rPr lang="en-US" sz="2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sz="2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000" b="1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lang="en-US" sz="2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b="1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mtcars</a:t>
            </a:r>
            <a:r>
              <a:rPr lang="en-US" sz="2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2000" b="1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lang="en-US" sz="2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b="1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hp</a:t>
            </a:r>
            <a:r>
              <a:rPr lang="en-US" sz="2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mpg))  # Error: No layers in plot</a:t>
            </a:r>
          </a:p>
          <a:p>
            <a:pPr marL="0" indent="0">
              <a:buNone/>
            </a:pPr>
            <a:r>
              <a:rPr lang="en-US" sz="2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add a layer</a:t>
            </a:r>
            <a:br>
              <a:rPr lang="en-US" sz="2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000" b="1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lang="en-US" sz="2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b="1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mtcars</a:t>
            </a:r>
            <a:r>
              <a:rPr lang="en-US" sz="2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2000" b="1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lang="en-US" sz="2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b="1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hp</a:t>
            </a:r>
            <a:r>
              <a:rPr lang="en-US" sz="2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mpg)) </a:t>
            </a:r>
            <a:br>
              <a:rPr lang="en-US" sz="2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 </a:t>
            </a:r>
            <a:r>
              <a:rPr lang="en-US" sz="2000" b="1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geom_point</a:t>
            </a:r>
            <a:r>
              <a:rPr lang="en-US" sz="2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lang="en-US" sz="2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sz="2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try a different layer </a:t>
            </a:r>
            <a:r>
              <a:rPr lang="en-US" sz="2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/>
              </a:rPr>
              <a:t> </a:t>
            </a:r>
            <a:br>
              <a:rPr lang="en-US" sz="2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/>
              </a:rPr>
            </a:br>
            <a:r>
              <a:rPr lang="en-US" sz="2000" b="1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lang="en-US" sz="2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b="1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mtcars</a:t>
            </a:r>
            <a:r>
              <a:rPr lang="en-US" sz="2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2000" b="1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lang="en-US" sz="2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b="1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hp</a:t>
            </a:r>
            <a:r>
              <a:rPr lang="en-US" sz="2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mpg)) </a:t>
            </a:r>
            <a:br>
              <a:rPr lang="en-US" sz="2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 </a:t>
            </a:r>
            <a:r>
              <a:rPr lang="en-US" sz="2000" b="1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geom_line</a:t>
            </a:r>
            <a:r>
              <a:rPr lang="en-US" sz="2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ElephantScale 2016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8DDEF-9CD1-B641-ADE5-2BEE59567BE6}" type="slidenum">
              <a:rPr lang="en-US" smtClean="0"/>
              <a:pPr/>
              <a:t>38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7125" y="1316924"/>
            <a:ext cx="3101963" cy="21653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1912" y="4021322"/>
            <a:ext cx="3320935" cy="2318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91188143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ggplot</a:t>
            </a:r>
            <a:r>
              <a:rPr lang="en-US" dirty="0"/>
              <a:t> Quick Example: Layers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9101" y="831993"/>
            <a:ext cx="4724400" cy="56862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 = </a:t>
            </a:r>
            <a:r>
              <a:rPr lang="en-US" sz="1800" b="1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lang="en-US" sz="18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b="1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mtcars</a:t>
            </a:r>
            <a:r>
              <a:rPr lang="en-US" sz="18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800" b="1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lang="en-US" sz="18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b="1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hp</a:t>
            </a:r>
            <a:r>
              <a:rPr lang="en-US" sz="18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mpg)) </a:t>
            </a:r>
            <a:br>
              <a:rPr lang="en-US" sz="18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8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    # Error: no layers</a:t>
            </a:r>
            <a:br>
              <a:rPr lang="en-US" sz="18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sz="1800" b="1" dirty="0">
              <a:solidFill>
                <a:schemeClr val="accent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add a layer</a:t>
            </a:r>
            <a:br>
              <a:rPr lang="en-US" sz="18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8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 = g + </a:t>
            </a:r>
            <a:r>
              <a:rPr lang="en-US" sz="1800" b="1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geom_point</a:t>
            </a:r>
            <a:r>
              <a:rPr lang="en-US" sz="18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lang="en-US" sz="18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8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    # wow!</a:t>
            </a:r>
          </a:p>
          <a:p>
            <a:pPr marL="0" indent="0">
              <a:buNone/>
            </a:pPr>
            <a:r>
              <a:rPr lang="en-US" sz="18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add another layer</a:t>
            </a:r>
            <a:br>
              <a:rPr lang="en-US" sz="18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8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 = g + </a:t>
            </a:r>
            <a:r>
              <a:rPr lang="en-US" sz="1800" b="1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geom_line</a:t>
            </a:r>
            <a:r>
              <a:rPr lang="en-US" sz="18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lang="en-US" sz="18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8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    # </a:t>
            </a:r>
            <a:r>
              <a:rPr lang="en-US" sz="18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/>
              </a:rPr>
              <a:t> </a:t>
            </a:r>
            <a:endParaRPr lang="en-US" sz="1800" b="1" dirty="0">
              <a:solidFill>
                <a:schemeClr val="accent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ElephantScale 2016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0597" y="1219200"/>
            <a:ext cx="3228199" cy="2253501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8DDEF-9CD1-B641-ADE5-2BEE59567BE6}" type="slidenum">
              <a:rPr lang="en-US" smtClean="0"/>
              <a:pPr/>
              <a:t>39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9585" y="3864725"/>
            <a:ext cx="3145021" cy="2195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9802334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04850" y="2645288"/>
            <a:ext cx="8121650" cy="1214438"/>
          </a:xfrm>
        </p:spPr>
        <p:txBody>
          <a:bodyPr>
            <a:normAutofit/>
          </a:bodyPr>
          <a:lstStyle/>
          <a:p>
            <a:r>
              <a:rPr lang="en-US" sz="4000" dirty="0">
                <a:ea typeface="ＭＳ Ｐゴシック"/>
                <a:cs typeface="ＭＳ Ｐゴシック"/>
              </a:rPr>
              <a:t>Pandas Visualization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sz="quarter" idx="1"/>
          </p:nvPr>
        </p:nvSpPr>
        <p:spPr>
          <a:xfrm>
            <a:off x="2498725" y="4119563"/>
            <a:ext cx="6335713" cy="400685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2362200" y="4134162"/>
            <a:ext cx="6472238" cy="29860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07" tIns="46005" rIns="92007" bIns="46005" numCol="1" anchor="t" anchorCtr="0" compatLnSpc="1">
            <a:prstTxWarp prst="textNoShape">
              <a:avLst/>
            </a:prstTxWarp>
            <a:spAutoFit/>
          </a:bodyPr>
          <a:lstStyle>
            <a:lvl1pPr marL="0" indent="0" algn="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Monotype Sorts" pitchFamily="-110" charset="2"/>
              <a:buNone/>
              <a:defRPr sz="2000">
                <a:solidFill>
                  <a:srgbClr val="000000"/>
                </a:solidFill>
                <a:latin typeface="+mn-lt"/>
                <a:ea typeface="ＭＳ Ｐゴシック" pitchFamily="-110" charset="-128"/>
                <a:cs typeface="ＭＳ Ｐゴシック" pitchFamily="-110" charset="-128"/>
              </a:defRPr>
            </a:lvl1pPr>
            <a:lvl2pPr marL="63341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200">
                <a:solidFill>
                  <a:srgbClr val="000000"/>
                </a:solidFill>
                <a:latin typeface="+mn-lt"/>
                <a:ea typeface="ＭＳ Ｐゴシック" pitchFamily="-110" charset="-128"/>
                <a:cs typeface="ＭＳ Ｐゴシック"/>
              </a:defRPr>
            </a:lvl2pPr>
            <a:lvl3pPr marL="969963" indent="-2222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rgbClr val="000000"/>
                </a:solidFill>
                <a:latin typeface="+mn-lt"/>
                <a:ea typeface="ＭＳ Ｐゴシック" pitchFamily="-110" charset="-128"/>
                <a:cs typeface="ＭＳ Ｐゴシック"/>
              </a:defRPr>
            </a:lvl3pPr>
            <a:lvl4pPr marL="1258888" indent="-228600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5F5F5F"/>
              </a:buClr>
              <a:buSzPct val="65000"/>
              <a:buFont typeface="Arial Bold" pitchFamily="34" charset="0"/>
              <a:buChar char="‒"/>
              <a:defRPr lang="en-US" dirty="0">
                <a:solidFill>
                  <a:srgbClr val="000000"/>
                </a:solidFill>
                <a:latin typeface="+mn-lt"/>
                <a:ea typeface="ＭＳ Ｐゴシック" pitchFamily="-110" charset="-128"/>
                <a:cs typeface="ＭＳ Ｐゴシック"/>
              </a:defRPr>
            </a:lvl4pPr>
            <a:lvl5pPr marL="2055813" indent="-2301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 sz="80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/>
              </a:defRPr>
            </a:lvl5pPr>
            <a:lvl6pPr marL="2513013" indent="-2301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 sz="80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</a:defRPr>
            </a:lvl6pPr>
            <a:lvl7pPr marL="2970213" indent="-2301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 sz="80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</a:defRPr>
            </a:lvl7pPr>
            <a:lvl8pPr marL="3427413" indent="-2301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 sz="80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</a:defRPr>
            </a:lvl8pPr>
            <a:lvl9pPr marL="3884613" indent="-2301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 sz="80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</a:defRPr>
            </a:lvl9pPr>
          </a:lstStyle>
          <a:p>
            <a:pPr marL="404813" lvl="1" indent="0" algn="r">
              <a:buFontTx/>
              <a:buNone/>
            </a:pPr>
            <a:r>
              <a:rPr lang="en-US" sz="2000" b="1" kern="0" dirty="0">
                <a:ea typeface="ＭＳ Ｐゴシック"/>
                <a:sym typeface="Wingdings"/>
              </a:rPr>
              <a:t> </a:t>
            </a:r>
            <a:r>
              <a:rPr lang="en-US" sz="2000" b="1" kern="0" dirty="0" smtClean="0">
                <a:ea typeface="ＭＳ Ｐゴシック"/>
              </a:rPr>
              <a:t>Pandas Visualization</a:t>
            </a:r>
            <a:endParaRPr lang="en-US" sz="2000" b="1" kern="0" dirty="0">
              <a:ea typeface="ＭＳ Ｐゴシック"/>
            </a:endParaRPr>
          </a:p>
          <a:p>
            <a:pPr marL="404813" lvl="1" indent="0" algn="r">
              <a:buFontTx/>
              <a:buNone/>
            </a:pPr>
            <a:r>
              <a:rPr lang="en-US" sz="2000" kern="0" dirty="0" err="1">
                <a:ea typeface="ＭＳ Ｐゴシック"/>
              </a:rPr>
              <a:t>Matplotlib</a:t>
            </a:r>
            <a:endParaRPr lang="en-US" sz="2000" kern="0" dirty="0">
              <a:ea typeface="ＭＳ Ｐゴシック"/>
            </a:endParaRPr>
          </a:p>
          <a:p>
            <a:pPr marL="404813" lvl="1" indent="0" algn="r">
              <a:buFontTx/>
              <a:buNone/>
            </a:pPr>
            <a:r>
              <a:rPr lang="en-US" sz="2000" kern="0" dirty="0" err="1">
                <a:ea typeface="ＭＳ Ｐゴシック"/>
              </a:rPr>
              <a:t>Seaborn</a:t>
            </a:r>
            <a:endParaRPr lang="en-US" sz="2000" kern="0" dirty="0">
              <a:ea typeface="ＭＳ Ｐゴシック"/>
            </a:endParaRPr>
          </a:p>
          <a:p>
            <a:pPr marL="404813" lvl="1" indent="0" algn="r">
              <a:buFontTx/>
              <a:buNone/>
            </a:pPr>
            <a:r>
              <a:rPr lang="en-US" sz="2000" kern="0" dirty="0" err="1" smtClean="0">
                <a:ea typeface="ＭＳ Ｐゴシック"/>
              </a:rPr>
              <a:t>g</a:t>
            </a:r>
            <a:r>
              <a:rPr lang="en-US" sz="2000" kern="0" dirty="0" err="1" smtClean="0">
                <a:ea typeface="ＭＳ Ｐゴシック"/>
              </a:rPr>
              <a:t>gplot</a:t>
            </a:r>
            <a:endParaRPr lang="en-US" sz="2000" kern="0" dirty="0" smtClean="0">
              <a:ea typeface="ＭＳ Ｐゴシック"/>
            </a:endParaRPr>
          </a:p>
          <a:p>
            <a:pPr marL="404813" lvl="1" indent="0" algn="r">
              <a:buNone/>
            </a:pPr>
            <a:r>
              <a:rPr lang="en-US" sz="2000" dirty="0" smtClean="0">
                <a:ea typeface="ＭＳ Ｐゴシック"/>
              </a:rPr>
              <a:t>Statistical graphs</a:t>
            </a:r>
          </a:p>
          <a:p>
            <a:pPr marL="404813" lvl="1" indent="0" algn="r">
              <a:buFontTx/>
              <a:buNone/>
            </a:pPr>
            <a:endParaRPr lang="en-US" sz="2000" kern="0" dirty="0">
              <a:ea typeface="ＭＳ Ｐゴシック"/>
            </a:endParaRPr>
          </a:p>
          <a:p>
            <a:pPr marL="404813" lvl="1" indent="0" algn="r">
              <a:buFontTx/>
              <a:buNone/>
            </a:pPr>
            <a:endParaRPr lang="en-US" sz="2000" kern="0" dirty="0">
              <a:ea typeface="ＭＳ Ｐゴシック"/>
            </a:endParaRPr>
          </a:p>
          <a:p>
            <a:pPr marL="404813" lvl="1" indent="0" algn="r">
              <a:buFontTx/>
              <a:buNone/>
            </a:pPr>
            <a:endParaRPr lang="en-US" sz="2000" kern="0" dirty="0">
              <a:ea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44732542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ggplot</a:t>
            </a:r>
            <a:r>
              <a:rPr lang="en-US" dirty="0"/>
              <a:t> Syntax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/>
              <a:t>(data,  aesthetics,   layers)</a:t>
            </a:r>
          </a:p>
          <a:p>
            <a:r>
              <a:rPr lang="en-US" dirty="0"/>
              <a:t>Data: data frame, vector, etc.</a:t>
            </a:r>
          </a:p>
          <a:p>
            <a:r>
              <a:rPr lang="en-US" dirty="0"/>
              <a:t>Aesthetics (</a:t>
            </a:r>
            <a:r>
              <a:rPr lang="en-US" dirty="0" err="1"/>
              <a:t>aes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Maps how elements get converted to graph</a:t>
            </a:r>
          </a:p>
          <a:p>
            <a:pPr lvl="1"/>
            <a:r>
              <a:rPr lang="en-US" dirty="0"/>
              <a:t>X position / x-y position  / shape / color</a:t>
            </a:r>
          </a:p>
          <a:p>
            <a:r>
              <a:rPr lang="en-US" dirty="0"/>
              <a:t>Layers </a:t>
            </a:r>
          </a:p>
          <a:p>
            <a:pPr lvl="1"/>
            <a:r>
              <a:rPr lang="en-US" dirty="0"/>
              <a:t>Geometric shapes</a:t>
            </a:r>
          </a:p>
          <a:p>
            <a:pPr lvl="1"/>
            <a:r>
              <a:rPr lang="en-US" dirty="0"/>
              <a:t>Points / lines / bars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ElephantScale 2016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8DDEF-9CD1-B641-ADE5-2BEE59567BE6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48922719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</a:t>
            </a:r>
            <a:r>
              <a:rPr lang="en-US" dirty="0" err="1" smtClean="0"/>
              <a:t>gplot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general syntax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/>
                </a:solidFill>
                <a:cs typeface="Courier New" panose="02070309020205020404" pitchFamily="49" charset="0"/>
              </a:rPr>
              <a:t>Syntax</a:t>
            </a:r>
          </a:p>
          <a:p>
            <a:pPr lvl="1"/>
            <a:r>
              <a:rPr lang="en-US" dirty="0" smtClean="0">
                <a:solidFill>
                  <a:schemeClr val="bg2"/>
                </a:solidFill>
                <a:cs typeface="Courier New" panose="02070309020205020404" pitchFamily="49" charset="0"/>
              </a:rPr>
              <a:t>Involves Data, Aesthetics and Layers</a:t>
            </a:r>
          </a:p>
          <a:p>
            <a:pPr lvl="1"/>
            <a:r>
              <a:rPr lang="en-US" dirty="0" err="1" smtClean="0">
                <a:solidFill>
                  <a:schemeClr val="bg2"/>
                </a:solidFill>
                <a:cs typeface="Courier New" panose="02070309020205020404" pitchFamily="49" charset="0"/>
              </a:rPr>
              <a:t>ggplot</a:t>
            </a:r>
            <a:r>
              <a:rPr lang="en-US" dirty="0" smtClean="0">
                <a:solidFill>
                  <a:schemeClr val="bg2"/>
                </a:solidFill>
              </a:rPr>
              <a:t> </a:t>
            </a:r>
            <a:r>
              <a:rPr lang="en-US" dirty="0"/>
              <a:t>(data</a:t>
            </a:r>
            <a:r>
              <a:rPr lang="en-US" dirty="0" smtClean="0"/>
              <a:t>, </a:t>
            </a:r>
            <a:r>
              <a:rPr lang="en-US" dirty="0" err="1" smtClean="0"/>
              <a:t>aes</a:t>
            </a:r>
            <a:r>
              <a:rPr lang="en-US" dirty="0" smtClean="0"/>
              <a:t>, layers</a:t>
            </a:r>
            <a:r>
              <a:rPr lang="en-US" dirty="0"/>
              <a:t>)</a:t>
            </a:r>
          </a:p>
          <a:p>
            <a:r>
              <a:rPr lang="en-US" dirty="0" smtClean="0"/>
              <a:t>data</a:t>
            </a:r>
          </a:p>
          <a:p>
            <a:pPr lvl="1"/>
            <a:r>
              <a:rPr lang="en-US" dirty="0" smtClean="0"/>
              <a:t>can be </a:t>
            </a:r>
            <a:r>
              <a:rPr lang="en-US" dirty="0" err="1" smtClean="0"/>
              <a:t>DataFrame</a:t>
            </a:r>
            <a:r>
              <a:rPr lang="en-US" dirty="0"/>
              <a:t>, vector, etc.</a:t>
            </a:r>
          </a:p>
          <a:p>
            <a:r>
              <a:rPr lang="en-US" dirty="0" err="1" smtClean="0"/>
              <a:t>aes</a:t>
            </a:r>
            <a:endParaRPr lang="en-US" dirty="0"/>
          </a:p>
          <a:p>
            <a:pPr lvl="1"/>
            <a:r>
              <a:rPr lang="en-US" dirty="0"/>
              <a:t>Maps how elements get converted to graph</a:t>
            </a:r>
          </a:p>
          <a:p>
            <a:pPr lvl="1"/>
            <a:r>
              <a:rPr lang="en-US" dirty="0"/>
              <a:t>x</a:t>
            </a:r>
            <a:r>
              <a:rPr lang="en-US" dirty="0" smtClean="0"/>
              <a:t> </a:t>
            </a:r>
            <a:r>
              <a:rPr lang="en-US" dirty="0"/>
              <a:t>position / x-y position </a:t>
            </a:r>
            <a:r>
              <a:rPr lang="en-US" dirty="0" smtClean="0"/>
              <a:t>/ </a:t>
            </a:r>
            <a:r>
              <a:rPr lang="en-US" dirty="0"/>
              <a:t>shape / color</a:t>
            </a:r>
          </a:p>
          <a:p>
            <a:r>
              <a:rPr lang="en-US" dirty="0"/>
              <a:t>l</a:t>
            </a:r>
            <a:r>
              <a:rPr lang="en-US" dirty="0" smtClean="0"/>
              <a:t>ayers</a:t>
            </a:r>
            <a:endParaRPr lang="en-US" dirty="0"/>
          </a:p>
          <a:p>
            <a:pPr lvl="1"/>
            <a:r>
              <a:rPr lang="en-US" dirty="0"/>
              <a:t>Geometric shapes</a:t>
            </a:r>
          </a:p>
          <a:p>
            <a:pPr lvl="1"/>
            <a:r>
              <a:rPr lang="en-US" dirty="0"/>
              <a:t>Points / lines / </a:t>
            </a:r>
            <a:r>
              <a:rPr lang="en-US" dirty="0" smtClean="0"/>
              <a:t>bars</a:t>
            </a:r>
            <a:endParaRPr lang="en-US" dirty="0"/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xmlns="" id="{66DD1712-9D2A-8C4E-9C16-D63C9466D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 smtClean="0"/>
              <a:t>Copyright © 2018 Elephant Scale. </a:t>
            </a:r>
            <a:r>
              <a:rPr lang="en-US" smtClean="0"/>
              <a:t>All rights reserved.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8DDEF-9CD1-B641-ADE5-2BEE59567BE6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9123820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</a:t>
            </a:r>
            <a:r>
              <a:rPr lang="en-US" dirty="0" err="1" smtClean="0"/>
              <a:t>gplot</a:t>
            </a:r>
            <a:r>
              <a:rPr lang="en-US" dirty="0" smtClean="0"/>
              <a:t> point and line plots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Quick example of point and line plots: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8DDEF-9CD1-B641-ADE5-2BEE59567BE6}" type="slidenum">
              <a:rPr lang="en-US" smtClean="0"/>
              <a:pPr/>
              <a:t>42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" y="3246414"/>
            <a:ext cx="4120766" cy="287657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017" y="3255431"/>
            <a:ext cx="4053272" cy="2829458"/>
          </a:xfrm>
          <a:prstGeom prst="rect">
            <a:avLst/>
          </a:prstGeom>
        </p:spPr>
      </p:pic>
      <p:sp>
        <p:nvSpPr>
          <p:cNvPr id="9" name="Text Box 4">
            <a:extLst>
              <a:ext uri="{FF2B5EF4-FFF2-40B4-BE49-F238E27FC236}">
                <a16:creationId xmlns:a16="http://schemas.microsoft.com/office/drawing/2014/main" xmlns="" id="{D048FE96-6ED2-5544-B502-4CA5C8B8BE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2900" y="1295400"/>
            <a:ext cx="8763000" cy="1323439"/>
          </a:xfrm>
          <a:prstGeom prst="rect">
            <a:avLst/>
          </a:prstGeom>
          <a:solidFill>
            <a:schemeClr val="tx1"/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import </a:t>
            </a:r>
            <a:r>
              <a:rPr lang="en-US" sz="20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ggplot</a:t>
            </a:r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 </a:t>
            </a:r>
            <a:b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</a:br>
            <a:r>
              <a:rPr lang="en-US" sz="20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ggplot</a:t>
            </a:r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(</a:t>
            </a:r>
            <a:r>
              <a:rPr lang="en-US" sz="20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mtcars</a:t>
            </a:r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, </a:t>
            </a:r>
            <a:r>
              <a:rPr lang="en-US" sz="20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aes</a:t>
            </a:r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(</a:t>
            </a:r>
            <a:r>
              <a:rPr lang="en-US" sz="20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hp</a:t>
            </a:r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, mpg))  </a:t>
            </a:r>
            <a:r>
              <a:rPr lang="en-US" sz="2000" b="1" dirty="0" smtClean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#Error</a:t>
            </a:r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: No layers in </a:t>
            </a:r>
            <a:r>
              <a:rPr lang="en-US" sz="2000" b="1" dirty="0" smtClean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plot</a:t>
            </a:r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/>
            </a:r>
            <a:b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</a:br>
            <a:r>
              <a:rPr lang="en-US" sz="20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ggplot</a:t>
            </a:r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(</a:t>
            </a:r>
            <a:r>
              <a:rPr lang="en-US" sz="20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mtcars</a:t>
            </a:r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, </a:t>
            </a:r>
            <a:r>
              <a:rPr lang="en-US" sz="20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aes</a:t>
            </a:r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(</a:t>
            </a:r>
            <a:r>
              <a:rPr lang="en-US" sz="20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hp</a:t>
            </a:r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, mpg)) </a:t>
            </a:r>
            <a:r>
              <a:rPr lang="en-US" sz="2000" b="1" dirty="0" smtClean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+ </a:t>
            </a:r>
            <a:r>
              <a:rPr lang="en-US" sz="20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geom_point</a:t>
            </a:r>
            <a:r>
              <a:rPr lang="en-US" sz="2000" b="1" dirty="0" smtClean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() #point layer</a:t>
            </a:r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/>
            </a:r>
            <a:b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</a:br>
            <a:r>
              <a:rPr lang="en-US" sz="2000" b="1" dirty="0" err="1" smtClean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ggplot</a:t>
            </a:r>
            <a:r>
              <a:rPr lang="en-US" sz="2000" b="1" dirty="0" smtClean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(</a:t>
            </a:r>
            <a:r>
              <a:rPr lang="en-US" sz="2000" b="1" dirty="0" err="1" smtClean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mtcars</a:t>
            </a:r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, </a:t>
            </a:r>
            <a:r>
              <a:rPr lang="en-US" sz="20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aes</a:t>
            </a:r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(</a:t>
            </a:r>
            <a:r>
              <a:rPr lang="en-US" sz="20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hp</a:t>
            </a:r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, mpg)) </a:t>
            </a:r>
            <a:r>
              <a:rPr lang="en-US" sz="2000" b="1" dirty="0" smtClean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+ </a:t>
            </a:r>
            <a:r>
              <a:rPr lang="en-US" sz="20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geom_line</a:t>
            </a:r>
            <a:r>
              <a:rPr lang="en-US" sz="2000" b="1" dirty="0" smtClean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() #line layer</a:t>
            </a:r>
            <a:endParaRPr lang="en-US" sz="2000" b="1" dirty="0">
              <a:solidFill>
                <a:schemeClr val="accent2"/>
              </a:solidFill>
              <a:latin typeface="Lucida Sans Typewriter" charset="0"/>
              <a:ea typeface="Lucida Sans Typewriter" charset="0"/>
              <a:cs typeface="Lucida Sans Typewriter" charset="0"/>
            </a:endParaRPr>
          </a:p>
        </p:txBody>
      </p:sp>
      <p:sp>
        <p:nvSpPr>
          <p:cNvPr id="10" name="Footer Placeholder 3">
            <a:extLst>
              <a:ext uri="{FF2B5EF4-FFF2-40B4-BE49-F238E27FC236}">
                <a16:creationId xmlns:a16="http://schemas.microsoft.com/office/drawing/2014/main" xmlns="" id="{66DD1712-9D2A-8C4E-9C16-D63C9466D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4950" y="6638918"/>
            <a:ext cx="5441950" cy="138499"/>
          </a:xfrm>
        </p:spPr>
        <p:txBody>
          <a:bodyPr/>
          <a:lstStyle/>
          <a:p>
            <a:pPr algn="l">
              <a:defRPr/>
            </a:pPr>
            <a:r>
              <a:rPr lang="en-US" dirty="0" smtClean="0"/>
              <a:t>Copyright © 2018 Elephant Scale. </a:t>
            </a:r>
            <a:r>
              <a:rPr lang="en-US" smtClean="0"/>
              <a:t>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31340598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</a:t>
            </a:r>
            <a:r>
              <a:rPr lang="en-US" dirty="0" err="1" smtClean="0"/>
              <a:t>gplot</a:t>
            </a:r>
            <a:r>
              <a:rPr lang="en-US" dirty="0" smtClean="0"/>
              <a:t> point and line plots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Same example of point and line plots (w/ variable assignment)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8DDEF-9CD1-B641-ADE5-2BEE59567BE6}" type="slidenum">
              <a:rPr lang="en-US" smtClean="0"/>
              <a:pPr/>
              <a:t>43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" y="3246414"/>
            <a:ext cx="4120766" cy="287657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017" y="3255431"/>
            <a:ext cx="4053272" cy="2829458"/>
          </a:xfrm>
          <a:prstGeom prst="rect">
            <a:avLst/>
          </a:prstGeom>
        </p:spPr>
      </p:pic>
      <p:sp>
        <p:nvSpPr>
          <p:cNvPr id="9" name="Text Box 4">
            <a:extLst>
              <a:ext uri="{FF2B5EF4-FFF2-40B4-BE49-F238E27FC236}">
                <a16:creationId xmlns:a16="http://schemas.microsoft.com/office/drawing/2014/main" xmlns="" id="{D048FE96-6ED2-5544-B502-4CA5C8B8BE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2900" y="1295400"/>
            <a:ext cx="8763000" cy="1631216"/>
          </a:xfrm>
          <a:prstGeom prst="rect">
            <a:avLst/>
          </a:prstGeom>
          <a:solidFill>
            <a:schemeClr val="tx1"/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import </a:t>
            </a:r>
            <a:r>
              <a:rPr lang="en-US" sz="20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ggplot</a:t>
            </a:r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 </a:t>
            </a:r>
            <a:b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</a:br>
            <a:r>
              <a:rPr lang="en-US" sz="2000" b="1" dirty="0" smtClean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g = </a:t>
            </a:r>
            <a:r>
              <a:rPr lang="en-US" sz="2000" b="1" dirty="0" err="1" smtClean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ggplot</a:t>
            </a:r>
            <a:r>
              <a:rPr lang="en-US" sz="2000" b="1" dirty="0" smtClean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(</a:t>
            </a:r>
            <a:r>
              <a:rPr lang="en-US" sz="2000" b="1" dirty="0" err="1" smtClean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mtcars</a:t>
            </a:r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, </a:t>
            </a:r>
            <a:r>
              <a:rPr lang="en-US" sz="20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aes</a:t>
            </a:r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(</a:t>
            </a:r>
            <a:r>
              <a:rPr lang="en-US" sz="20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hp</a:t>
            </a:r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, mpg))  </a:t>
            </a:r>
            <a:r>
              <a:rPr lang="en-US" sz="2000" b="1" dirty="0" smtClean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#Error</a:t>
            </a:r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: No layers in </a:t>
            </a:r>
            <a:r>
              <a:rPr lang="en-US" sz="2000" b="1" dirty="0" smtClean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plot</a:t>
            </a:r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/>
            </a:r>
            <a:b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</a:br>
            <a:r>
              <a:rPr lang="en-US" sz="2000" b="1" dirty="0" smtClean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g1 = g + </a:t>
            </a:r>
            <a:r>
              <a:rPr lang="en-US" sz="20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geom_point</a:t>
            </a:r>
            <a:r>
              <a:rPr lang="en-US" sz="2000" b="1" dirty="0" smtClean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() #point layer</a:t>
            </a:r>
            <a: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/>
            </a:r>
            <a:br>
              <a:rPr lang="en-US" sz="20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</a:br>
            <a:r>
              <a:rPr lang="en-US" sz="2000" b="1" dirty="0" smtClean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g2 = g + </a:t>
            </a:r>
            <a:r>
              <a:rPr lang="en-US" sz="20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geom_line</a:t>
            </a:r>
            <a:r>
              <a:rPr lang="en-US" sz="2000" b="1" dirty="0" smtClean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() #line layer</a:t>
            </a:r>
            <a:endParaRPr lang="en-US" sz="2000" b="1" dirty="0">
              <a:solidFill>
                <a:schemeClr val="accent2"/>
              </a:solidFill>
              <a:latin typeface="Lucida Sans Typewriter" charset="0"/>
              <a:ea typeface="Lucida Sans Typewriter" charset="0"/>
              <a:cs typeface="Lucida Sans Typewriter" charset="0"/>
            </a:endParaRPr>
          </a:p>
        </p:txBody>
      </p:sp>
      <p:sp>
        <p:nvSpPr>
          <p:cNvPr id="10" name="Footer Placeholder 3">
            <a:extLst>
              <a:ext uri="{FF2B5EF4-FFF2-40B4-BE49-F238E27FC236}">
                <a16:creationId xmlns:a16="http://schemas.microsoft.com/office/drawing/2014/main" xmlns="" id="{66DD1712-9D2A-8C4E-9C16-D63C9466D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4950" y="6638918"/>
            <a:ext cx="5441950" cy="138499"/>
          </a:xfrm>
        </p:spPr>
        <p:txBody>
          <a:bodyPr/>
          <a:lstStyle/>
          <a:p>
            <a:pPr algn="l">
              <a:defRPr/>
            </a:pPr>
            <a:r>
              <a:rPr lang="en-US" dirty="0" smtClean="0"/>
              <a:t>Copyright © 2018 Elephant Scale. </a:t>
            </a:r>
            <a:r>
              <a:rPr lang="en-US" smtClean="0"/>
              <a:t>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2991515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/>
                <a:cs typeface="ＭＳ Ｐゴシック"/>
              </a:rPr>
              <a:t>Lab: Graphs / </a:t>
            </a:r>
            <a:r>
              <a:rPr lang="en-US" dirty="0" err="1">
                <a:ea typeface="ＭＳ Ｐゴシック"/>
                <a:cs typeface="ＭＳ Ｐゴシック"/>
              </a:rPr>
              <a:t>ggplot-qplot</a:t>
            </a:r>
            <a:endParaRPr lang="en-US" dirty="0">
              <a:ea typeface="ＭＳ Ｐゴシック"/>
              <a:cs typeface="ＭＳ Ｐゴシック"/>
            </a:endParaRPr>
          </a:p>
        </p:txBody>
      </p:sp>
      <p:sp>
        <p:nvSpPr>
          <p:cNvPr id="2355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19100" y="750889"/>
            <a:ext cx="8718550" cy="5715000"/>
          </a:xfrm>
        </p:spPr>
        <p:txBody>
          <a:bodyPr/>
          <a:lstStyle/>
          <a:p>
            <a:pPr indent="-365760">
              <a:spcBef>
                <a:spcPts val="0"/>
              </a:spcBef>
            </a:pPr>
            <a:r>
              <a:rPr lang="en-US" b="1" dirty="0">
                <a:solidFill>
                  <a:schemeClr val="accent2"/>
                </a:solidFill>
                <a:ea typeface="ＭＳ Ｐゴシック"/>
                <a:cs typeface="ＭＳ Ｐゴシック"/>
              </a:rPr>
              <a:t>Overview</a:t>
            </a:r>
            <a:r>
              <a:rPr lang="en-US" dirty="0">
                <a:ea typeface="ＭＳ Ｐゴシック"/>
                <a:cs typeface="ＭＳ Ｐゴシック"/>
              </a:rPr>
              <a:t>: </a:t>
            </a:r>
            <a:br>
              <a:rPr lang="en-US" dirty="0">
                <a:ea typeface="ＭＳ Ｐゴシック"/>
                <a:cs typeface="ＭＳ Ｐゴシック"/>
              </a:rPr>
            </a:br>
            <a:r>
              <a:rPr lang="en-US" dirty="0">
                <a:ea typeface="ＭＳ Ｐゴシック"/>
                <a:cs typeface="ＭＳ Ｐゴシック"/>
              </a:rPr>
              <a:t>Exploring graphing with Python</a:t>
            </a:r>
          </a:p>
          <a:p>
            <a:pPr lvl="4" indent="-365760">
              <a:spcBef>
                <a:spcPts val="0"/>
              </a:spcBef>
            </a:pPr>
            <a:endParaRPr lang="en-US" dirty="0">
              <a:latin typeface="Times New Roman" pitchFamily="18" charset="0"/>
              <a:ea typeface="ＭＳ Ｐゴシック"/>
            </a:endParaRPr>
          </a:p>
          <a:p>
            <a:pPr lvl="4" indent="-365760">
              <a:spcBef>
                <a:spcPts val="0"/>
              </a:spcBef>
            </a:pPr>
            <a:endParaRPr lang="en-US" dirty="0">
              <a:latin typeface="Times New Roman" pitchFamily="18" charset="0"/>
              <a:ea typeface="ＭＳ Ｐゴシック"/>
            </a:endParaRPr>
          </a:p>
          <a:p>
            <a:pPr indent="-365760">
              <a:spcBef>
                <a:spcPts val="0"/>
              </a:spcBef>
            </a:pPr>
            <a:r>
              <a:rPr lang="en-US" b="1" dirty="0">
                <a:solidFill>
                  <a:schemeClr val="accent2"/>
                </a:solidFill>
                <a:ea typeface="ＭＳ Ｐゴシック"/>
                <a:cs typeface="ＭＳ Ｐゴシック"/>
              </a:rPr>
              <a:t>Approximate time</a:t>
            </a:r>
            <a:r>
              <a:rPr lang="en-US" dirty="0">
                <a:ea typeface="ＭＳ Ｐゴシック"/>
                <a:cs typeface="ＭＳ Ｐゴシック"/>
              </a:rPr>
              <a:t>: </a:t>
            </a:r>
            <a:br>
              <a:rPr lang="en-US" dirty="0">
                <a:ea typeface="ＭＳ Ｐゴシック"/>
                <a:cs typeface="ＭＳ Ｐゴシック"/>
              </a:rPr>
            </a:br>
            <a:r>
              <a:rPr lang="en-US" dirty="0">
                <a:ea typeface="ＭＳ Ｐゴシック"/>
                <a:cs typeface="ＭＳ Ｐゴシック"/>
              </a:rPr>
              <a:t>30 minutes</a:t>
            </a:r>
          </a:p>
          <a:p>
            <a:endParaRPr lang="en-US" dirty="0">
              <a:ea typeface="ＭＳ Ｐゴシック"/>
              <a:cs typeface="ＭＳ Ｐゴシック"/>
            </a:endParaRPr>
          </a:p>
          <a:p>
            <a:r>
              <a:rPr lang="en-US" b="1" dirty="0">
                <a:solidFill>
                  <a:schemeClr val="accent2"/>
                </a:solidFill>
                <a:ea typeface="ＭＳ Ｐゴシック"/>
                <a:cs typeface="ＭＳ Ｐゴシック"/>
              </a:rPr>
              <a:t>Instructions </a:t>
            </a:r>
            <a:r>
              <a:rPr lang="en-US" dirty="0">
                <a:ea typeface="ＭＳ Ｐゴシック"/>
                <a:cs typeface="ＭＳ Ｐゴシック"/>
              </a:rPr>
              <a:t>: </a:t>
            </a:r>
          </a:p>
          <a:p>
            <a:pPr lvl="1"/>
            <a:r>
              <a:rPr lang="en-US" b="1" dirty="0">
                <a:ea typeface="ＭＳ Ｐゴシック"/>
                <a:cs typeface="ＭＳ Ｐゴシック"/>
              </a:rPr>
              <a:t>9.3-ggplot1.md   (</a:t>
            </a:r>
            <a:r>
              <a:rPr lang="en-US" b="1" dirty="0" err="1">
                <a:ea typeface="ＭＳ Ｐゴシック"/>
                <a:cs typeface="ＭＳ Ｐゴシック"/>
              </a:rPr>
              <a:t>qplot</a:t>
            </a:r>
            <a:r>
              <a:rPr lang="en-US" b="1" dirty="0">
                <a:ea typeface="ＭＳ Ｐゴシック"/>
                <a:cs typeface="ＭＳ Ｐゴシック"/>
              </a:rPr>
              <a:t>)</a:t>
            </a:r>
            <a:endParaRPr lang="en-US" b="1" dirty="0">
              <a:ea typeface="ＭＳ Ｐゴシック"/>
            </a:endParaRPr>
          </a:p>
          <a:p>
            <a:pPr lvl="1"/>
            <a:r>
              <a:rPr lang="en-US" b="1" dirty="0">
                <a:ea typeface="ＭＳ Ｐゴシック"/>
                <a:cs typeface="ＭＳ Ｐゴシック"/>
              </a:rPr>
              <a:t>9.4-ggplot2.md   (</a:t>
            </a:r>
            <a:r>
              <a:rPr lang="en-US" b="1" dirty="0" err="1">
                <a:ea typeface="ＭＳ Ｐゴシック"/>
                <a:cs typeface="ＭＳ Ｐゴシック"/>
              </a:rPr>
              <a:t>ggplot</a:t>
            </a:r>
            <a:r>
              <a:rPr lang="en-US" b="1" dirty="0">
                <a:ea typeface="ＭＳ Ｐゴシック"/>
                <a:cs typeface="ＭＳ Ｐゴシック"/>
              </a:rPr>
              <a:t>)</a:t>
            </a:r>
          </a:p>
          <a:p>
            <a:endParaRPr lang="en-US" dirty="0">
              <a:ea typeface="ＭＳ Ｐゴシック"/>
              <a:cs typeface="ＭＳ Ｐゴシック"/>
            </a:endParaRPr>
          </a:p>
        </p:txBody>
      </p:sp>
      <p:sp>
        <p:nvSpPr>
          <p:cNvPr id="23555" name="AutoShape 4"/>
          <p:cNvSpPr>
            <a:spLocks noChangeArrowheads="1"/>
          </p:cNvSpPr>
          <p:nvPr/>
        </p:nvSpPr>
        <p:spPr bwMode="blackWhite">
          <a:xfrm>
            <a:off x="8356600" y="60325"/>
            <a:ext cx="939800" cy="558800"/>
          </a:xfrm>
          <a:prstGeom prst="star16">
            <a:avLst>
              <a:gd name="adj" fmla="val 37500"/>
            </a:avLst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lIns="91372" tIns="45687" rIns="91372" bIns="45687" anchor="ctr"/>
          <a:lstStyle/>
          <a:p>
            <a:pPr algn="ctr">
              <a:spcBef>
                <a:spcPct val="30000"/>
              </a:spcBef>
            </a:pPr>
            <a:r>
              <a:rPr lang="en-US" sz="2300" b="1" i="1">
                <a:solidFill>
                  <a:srgbClr val="000000"/>
                </a:solidFill>
                <a:latin typeface="Times New Roman" pitchFamily="18" charset="0"/>
              </a:rPr>
              <a:t>Lab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Copyright © 2017 Elephant Scale. All rights reserved.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EF9825-4C23-4085-A4E3-B5565466BD91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54788234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04850" y="2645288"/>
            <a:ext cx="8121650" cy="1214438"/>
          </a:xfrm>
        </p:spPr>
        <p:txBody>
          <a:bodyPr>
            <a:normAutofit/>
          </a:bodyPr>
          <a:lstStyle/>
          <a:p>
            <a:r>
              <a:rPr lang="en-US" sz="4000" dirty="0">
                <a:ea typeface="ＭＳ Ｐゴシック"/>
                <a:cs typeface="ＭＳ Ｐゴシック"/>
              </a:rPr>
              <a:t>Statistical Graphs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362200" y="4134162"/>
            <a:ext cx="6472238" cy="2247344"/>
          </a:xfrm>
        </p:spPr>
        <p:txBody>
          <a:bodyPr/>
          <a:lstStyle/>
          <a:p>
            <a:pPr marL="404813" lvl="1" indent="0" algn="r">
              <a:buNone/>
            </a:pPr>
            <a:r>
              <a:rPr lang="en-US" sz="2000" dirty="0">
                <a:ea typeface="ＭＳ Ｐゴシック"/>
              </a:rPr>
              <a:t>Pandas</a:t>
            </a:r>
          </a:p>
          <a:p>
            <a:pPr marL="404813" lvl="1" indent="0" algn="r">
              <a:buNone/>
            </a:pPr>
            <a:r>
              <a:rPr lang="en-US" sz="2000" dirty="0" err="1">
                <a:ea typeface="ＭＳ Ｐゴシック"/>
              </a:rPr>
              <a:t>Matplotlib</a:t>
            </a:r>
            <a:endParaRPr lang="en-US" sz="2000" dirty="0">
              <a:ea typeface="ＭＳ Ｐゴシック"/>
            </a:endParaRPr>
          </a:p>
          <a:p>
            <a:pPr marL="404813" lvl="1" indent="0" algn="r">
              <a:buNone/>
            </a:pPr>
            <a:r>
              <a:rPr lang="en-US" sz="2000" dirty="0" err="1">
                <a:ea typeface="ＭＳ Ｐゴシック"/>
              </a:rPr>
              <a:t>Seaborn</a:t>
            </a:r>
            <a:endParaRPr lang="en-US" sz="2000" dirty="0">
              <a:ea typeface="ＭＳ Ｐゴシック"/>
            </a:endParaRPr>
          </a:p>
          <a:p>
            <a:pPr marL="404813" lvl="1" indent="0" algn="r">
              <a:buNone/>
            </a:pPr>
            <a:r>
              <a:rPr lang="en-US" sz="2000" dirty="0" err="1">
                <a:ea typeface="ＭＳ Ｐゴシック"/>
              </a:rPr>
              <a:t>Ggplot</a:t>
            </a:r>
            <a:endParaRPr lang="en-US" sz="2000" dirty="0">
              <a:ea typeface="ＭＳ Ｐゴシック"/>
            </a:endParaRPr>
          </a:p>
          <a:p>
            <a:pPr marL="404813" lvl="1" indent="0" algn="r">
              <a:buNone/>
            </a:pPr>
            <a:r>
              <a:rPr lang="en-US" sz="2000" dirty="0">
                <a:ea typeface="ＭＳ Ｐゴシック"/>
              </a:rPr>
              <a:t>Examples</a:t>
            </a:r>
          </a:p>
          <a:p>
            <a:pPr lvl="1" algn="r">
              <a:buFont typeface="Wingdings" pitchFamily="2" charset="2"/>
              <a:buChar char="è"/>
            </a:pPr>
            <a:r>
              <a:rPr lang="en-US" sz="2000" b="1" dirty="0">
                <a:ea typeface="ＭＳ Ｐゴシック"/>
              </a:rPr>
              <a:t>Statistical Graphs</a:t>
            </a:r>
          </a:p>
        </p:txBody>
      </p:sp>
    </p:spTree>
    <p:extLst>
      <p:ext uri="{BB962C8B-B14F-4D97-AF65-F5344CB8AC3E}">
        <p14:creationId xmlns:p14="http://schemas.microsoft.com/office/powerpoint/2010/main" xmlns="" val="243336580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Visualizing Data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/>
          </p:nvPr>
        </p:nvGraphicFramePr>
        <p:xfrm>
          <a:off x="234950" y="822325"/>
          <a:ext cx="8902700" cy="2392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79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8229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Method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Boxplot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 quick way to visualize the 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Frequency table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Count number</a:t>
                      </a:r>
                      <a:r>
                        <a:rPr lang="en-US" baseline="0" dirty="0"/>
                        <a:t> of data points that fall into intervals (bins)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histogram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Plot of frequency table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Density</a:t>
                      </a:r>
                      <a:r>
                        <a:rPr lang="en-US" baseline="0" dirty="0"/>
                        <a:t> plot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Smoothed version of histogram.</a:t>
                      </a:r>
                      <a:br>
                        <a:rPr lang="en-US" dirty="0"/>
                      </a:br>
                      <a:r>
                        <a:rPr lang="en-US" dirty="0"/>
                        <a:t>(Kernel</a:t>
                      </a:r>
                      <a:r>
                        <a:rPr lang="en-US" baseline="0" dirty="0"/>
                        <a:t> Density Estimate)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Copyright © 2017 Elephant Scale. All rights reserved.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EF9825-4C23-4085-A4E3-B5565466BD91}" type="slidenum">
              <a:rPr lang="en-US" smtClean="0"/>
              <a:pPr>
                <a:defRPr/>
              </a:pPr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03098532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Boxplot / Box-and-Whisker Plot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4950" y="822325"/>
            <a:ext cx="8902700" cy="222567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Boxplot displays 5 measures : min, Q1, Q2 (median), Q3, max</a:t>
            </a:r>
          </a:p>
          <a:p>
            <a:r>
              <a:rPr lang="en-US" dirty="0"/>
              <a:t>Smallest / Largest values are measured within upper/lower fences</a:t>
            </a:r>
          </a:p>
          <a:p>
            <a:r>
              <a:rPr lang="en-US" dirty="0"/>
              <a:t>Fences are 1.5 times IQR</a:t>
            </a:r>
            <a:br>
              <a:rPr lang="en-US" dirty="0"/>
            </a:br>
            <a:endParaRPr lang="en-US" dirty="0"/>
          </a:p>
          <a:p>
            <a:r>
              <a:rPr lang="en-US" dirty="0"/>
              <a:t>Income data (sorted): </a:t>
            </a:r>
            <a:br>
              <a:rPr lang="en-US" dirty="0"/>
            </a:br>
            <a:r>
              <a:rPr lang="en-US" dirty="0"/>
              <a:t>[22k, 25k, 30k, 35k, 40k, 42k, 45k, 50k, 55k, 60k, 65k, 70k]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Copyright © 2017 Elephant Scale. All rights reserved.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EF9825-4C23-4085-A4E3-B5565466BD91}" type="slidenum">
              <a:rPr lang="en-US" smtClean="0"/>
              <a:pPr>
                <a:defRPr/>
              </a:pPr>
              <a:t>47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5556" t="11731" r="5556" b="12612"/>
          <a:stretch/>
        </p:blipFill>
        <p:spPr>
          <a:xfrm>
            <a:off x="2001882" y="3179762"/>
            <a:ext cx="4208418" cy="3068638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xmlns="" val="112290532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Boxplot / Box-and-Whisker Plot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Boxplot displays 5 measures : min, Q1, Q2 (median), Q3, </a:t>
            </a:r>
            <a:r>
              <a:rPr lang="en-US" dirty="0" smtClean="0"/>
              <a:t>max</a:t>
            </a:r>
          </a:p>
          <a:p>
            <a:r>
              <a:rPr lang="en-US" dirty="0" smtClean="0"/>
              <a:t>Q1, Q2, Q3 are the first, second and third quartiles</a:t>
            </a:r>
            <a:endParaRPr lang="en-US" dirty="0"/>
          </a:p>
          <a:p>
            <a:r>
              <a:rPr lang="en-US" dirty="0"/>
              <a:t>Smallest / Largest values are measured within upper/lower fences</a:t>
            </a:r>
          </a:p>
          <a:p>
            <a:r>
              <a:rPr lang="en-US" dirty="0"/>
              <a:t>Fences are </a:t>
            </a:r>
            <a:r>
              <a:rPr lang="en-US" dirty="0" smtClean="0"/>
              <a:t>usually 1.5 </a:t>
            </a:r>
            <a:r>
              <a:rPr lang="en-US" dirty="0"/>
              <a:t>times </a:t>
            </a:r>
            <a:r>
              <a:rPr lang="en-US" dirty="0" smtClean="0"/>
              <a:t>IQR (Q3 </a:t>
            </a:r>
            <a:r>
              <a:rPr lang="mr-IN" dirty="0" smtClean="0"/>
              <a:t>–</a:t>
            </a:r>
            <a:r>
              <a:rPr lang="en-US" dirty="0" smtClean="0"/>
              <a:t> Q1)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 smtClean="0"/>
              <a:t>Copyright © 2018 Elephant Scale. All rights reserved.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EF9825-4C23-4085-A4E3-B5565466BD91}" type="slidenum">
              <a:rPr lang="en-US" smtClean="0"/>
              <a:pPr>
                <a:defRPr/>
              </a:pPr>
              <a:t>48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5556" t="11731" r="5556" b="12612"/>
          <a:stretch/>
        </p:blipFill>
        <p:spPr>
          <a:xfrm>
            <a:off x="2582091" y="3124200"/>
            <a:ext cx="4208418" cy="3068638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xmlns="" val="69298311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ea typeface="ＭＳ Ｐゴシック"/>
                <a:cs typeface="ＭＳ Ｐゴシック"/>
              </a:rPr>
              <a:t>BoxPlot</a:t>
            </a:r>
            <a:r>
              <a:rPr lang="en-US" dirty="0">
                <a:ea typeface="ＭＳ Ｐゴシック"/>
                <a:cs typeface="ＭＳ Ｐゴシック"/>
              </a:rPr>
              <a:t> : Sample Code (R)</a:t>
            </a:r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234950" y="804985"/>
            <a:ext cx="8763000" cy="4524315"/>
          </a:xfrm>
          <a:prstGeom prst="rect">
            <a:avLst/>
          </a:prstGeom>
          <a:solidFill>
            <a:schemeClr val="tx1"/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defTabSz="288925"/>
            <a:r>
              <a:rPr lang="en-US" sz="1800" b="1" dirty="0">
                <a:solidFill>
                  <a:schemeClr val="bg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income = c(22, 25, 30, 35, 40, 42, 45, 50, 55, 60, 65, 70)</a:t>
            </a:r>
          </a:p>
          <a:p>
            <a:pPr defTabSz="288925"/>
            <a:endParaRPr lang="en-US" sz="1800" b="1" dirty="0">
              <a:solidFill>
                <a:schemeClr val="bg2"/>
              </a:solidFill>
              <a:latin typeface="Lucida Sans Typewriter" charset="0"/>
              <a:ea typeface="Lucida Sans Typewriter" charset="0"/>
              <a:cs typeface="Lucida Sans Typewriter" charset="0"/>
            </a:endParaRPr>
          </a:p>
          <a:p>
            <a:pPr defTabSz="288925"/>
            <a:r>
              <a:rPr lang="en-US" sz="1800" b="1" dirty="0">
                <a:solidFill>
                  <a:schemeClr val="bg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b</a:t>
            </a:r>
            <a:r>
              <a:rPr lang="is-IS" sz="1800" b="1" dirty="0">
                <a:solidFill>
                  <a:schemeClr val="bg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p = boxplot(income)</a:t>
            </a:r>
          </a:p>
          <a:p>
            <a:pPr defTabSz="288925"/>
            <a:endParaRPr lang="is-IS" sz="1800" b="1" dirty="0">
              <a:solidFill>
                <a:schemeClr val="bg2"/>
              </a:solidFill>
              <a:latin typeface="Lucida Sans Typewriter" charset="0"/>
              <a:ea typeface="Lucida Sans Typewriter" charset="0"/>
              <a:cs typeface="Lucida Sans Typewriter" charset="0"/>
            </a:endParaRPr>
          </a:p>
          <a:p>
            <a:pPr defTabSz="288925"/>
            <a:r>
              <a:rPr lang="is-IS" sz="1800" b="1" dirty="0">
                <a:solidFill>
                  <a:schemeClr val="bg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bp</a:t>
            </a:r>
          </a:p>
          <a:p>
            <a:pPr defTabSz="288925"/>
            <a:endParaRPr lang="is-IS" sz="1800" b="1" dirty="0">
              <a:solidFill>
                <a:schemeClr val="bg2"/>
              </a:solidFill>
              <a:latin typeface="Lucida Sans Typewriter" charset="0"/>
              <a:ea typeface="Lucida Sans Typewriter" charset="0"/>
              <a:cs typeface="Lucida Sans Typewriter" charset="0"/>
            </a:endParaRPr>
          </a:p>
          <a:p>
            <a:pPr defTabSz="288925"/>
            <a:r>
              <a:rPr lang="mr-IN" sz="1800" i="1" dirty="0">
                <a:solidFill>
                  <a:schemeClr val="bg2">
                    <a:lumMod val="50000"/>
                    <a:lumOff val="50000"/>
                  </a:schemeClr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$</a:t>
            </a:r>
            <a:r>
              <a:rPr lang="mr-IN" sz="1800" i="1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stats</a:t>
            </a:r>
            <a:endParaRPr lang="en-US" sz="1800" i="1" dirty="0">
              <a:solidFill>
                <a:schemeClr val="bg2">
                  <a:lumMod val="50000"/>
                  <a:lumOff val="50000"/>
                </a:schemeClr>
              </a:solidFill>
              <a:latin typeface="Lucida Sans Typewriter" charset="0"/>
              <a:ea typeface="Lucida Sans Typewriter" charset="0"/>
              <a:cs typeface="Lucida Sans Typewriter" charset="0"/>
            </a:endParaRPr>
          </a:p>
          <a:p>
            <a:pPr defTabSz="288925"/>
            <a:r>
              <a:rPr lang="mr-IN" sz="1800" i="1" dirty="0">
                <a:solidFill>
                  <a:schemeClr val="bg2">
                    <a:lumMod val="50000"/>
                    <a:lumOff val="50000"/>
                  </a:schemeClr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     [,1]</a:t>
            </a:r>
            <a:endParaRPr lang="en-US" sz="1800" i="1" dirty="0">
              <a:solidFill>
                <a:schemeClr val="bg2">
                  <a:lumMod val="50000"/>
                  <a:lumOff val="50000"/>
                </a:schemeClr>
              </a:solidFill>
              <a:latin typeface="Lucida Sans Typewriter" charset="0"/>
              <a:ea typeface="Lucida Sans Typewriter" charset="0"/>
              <a:cs typeface="Lucida Sans Typewriter" charset="0"/>
            </a:endParaRPr>
          </a:p>
          <a:p>
            <a:pPr defTabSz="288925"/>
            <a:r>
              <a:rPr lang="mr-IN" sz="1800" i="1" dirty="0">
                <a:solidFill>
                  <a:schemeClr val="bg2">
                    <a:lumMod val="50000"/>
                    <a:lumOff val="50000"/>
                  </a:schemeClr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[1,] 22.0</a:t>
            </a:r>
            <a:endParaRPr lang="en-US" sz="1800" i="1" dirty="0">
              <a:solidFill>
                <a:schemeClr val="bg2">
                  <a:lumMod val="50000"/>
                  <a:lumOff val="50000"/>
                </a:schemeClr>
              </a:solidFill>
              <a:latin typeface="Lucida Sans Typewriter" charset="0"/>
              <a:ea typeface="Lucida Sans Typewriter" charset="0"/>
              <a:cs typeface="Lucida Sans Typewriter" charset="0"/>
            </a:endParaRPr>
          </a:p>
          <a:p>
            <a:pPr defTabSz="288925"/>
            <a:r>
              <a:rPr lang="mr-IN" sz="1800" i="1" dirty="0">
                <a:solidFill>
                  <a:schemeClr val="bg2">
                    <a:lumMod val="50000"/>
                    <a:lumOff val="50000"/>
                  </a:schemeClr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[2,] 32.5</a:t>
            </a:r>
            <a:endParaRPr lang="en-US" sz="1800" i="1" dirty="0">
              <a:solidFill>
                <a:schemeClr val="bg2">
                  <a:lumMod val="50000"/>
                  <a:lumOff val="50000"/>
                </a:schemeClr>
              </a:solidFill>
              <a:latin typeface="Lucida Sans Typewriter" charset="0"/>
              <a:ea typeface="Lucida Sans Typewriter" charset="0"/>
              <a:cs typeface="Lucida Sans Typewriter" charset="0"/>
            </a:endParaRPr>
          </a:p>
          <a:p>
            <a:pPr defTabSz="288925"/>
            <a:r>
              <a:rPr lang="mr-IN" sz="1800" i="1" dirty="0">
                <a:solidFill>
                  <a:schemeClr val="bg2">
                    <a:lumMod val="50000"/>
                    <a:lumOff val="50000"/>
                  </a:schemeClr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[3,] 43.5</a:t>
            </a:r>
            <a:endParaRPr lang="en-US" sz="1800" i="1" dirty="0">
              <a:solidFill>
                <a:schemeClr val="bg2">
                  <a:lumMod val="50000"/>
                  <a:lumOff val="50000"/>
                </a:schemeClr>
              </a:solidFill>
              <a:latin typeface="Lucida Sans Typewriter" charset="0"/>
              <a:ea typeface="Lucida Sans Typewriter" charset="0"/>
              <a:cs typeface="Lucida Sans Typewriter" charset="0"/>
            </a:endParaRPr>
          </a:p>
          <a:p>
            <a:pPr defTabSz="288925"/>
            <a:r>
              <a:rPr lang="mr-IN" sz="1800" i="1" dirty="0">
                <a:solidFill>
                  <a:schemeClr val="bg2">
                    <a:lumMod val="50000"/>
                    <a:lumOff val="50000"/>
                  </a:schemeClr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[4,] 57.5</a:t>
            </a:r>
            <a:endParaRPr lang="en-US" sz="1800" i="1" dirty="0">
              <a:solidFill>
                <a:schemeClr val="bg2">
                  <a:lumMod val="50000"/>
                  <a:lumOff val="50000"/>
                </a:schemeClr>
              </a:solidFill>
              <a:latin typeface="Lucida Sans Typewriter" charset="0"/>
              <a:ea typeface="Lucida Sans Typewriter" charset="0"/>
              <a:cs typeface="Lucida Sans Typewriter" charset="0"/>
            </a:endParaRPr>
          </a:p>
          <a:p>
            <a:pPr defTabSz="288925"/>
            <a:r>
              <a:rPr lang="mr-IN" sz="1800" i="1" dirty="0">
                <a:solidFill>
                  <a:schemeClr val="bg2">
                    <a:lumMod val="50000"/>
                    <a:lumOff val="50000"/>
                  </a:schemeClr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[5,] 70.0</a:t>
            </a:r>
            <a:endParaRPr lang="en-US" sz="1800" i="1" dirty="0">
              <a:solidFill>
                <a:schemeClr val="bg2">
                  <a:lumMod val="50000"/>
                  <a:lumOff val="50000"/>
                </a:schemeClr>
              </a:solidFill>
              <a:latin typeface="Lucida Sans Typewriter" charset="0"/>
              <a:ea typeface="Lucida Sans Typewriter" charset="0"/>
              <a:cs typeface="Lucida Sans Typewriter" charset="0"/>
            </a:endParaRPr>
          </a:p>
          <a:p>
            <a:pPr defTabSz="288925"/>
            <a:endParaRPr lang="en-US" sz="1800" i="1" dirty="0">
              <a:solidFill>
                <a:schemeClr val="bg2">
                  <a:lumMod val="50000"/>
                  <a:lumOff val="50000"/>
                </a:schemeClr>
              </a:solidFill>
              <a:latin typeface="Lucida Sans Typewriter" charset="0"/>
              <a:ea typeface="Lucida Sans Typewriter" charset="0"/>
              <a:cs typeface="Lucida Sans Typewriter" charset="0"/>
            </a:endParaRPr>
          </a:p>
          <a:p>
            <a:pPr defTabSz="288925"/>
            <a:r>
              <a:rPr lang="mr-IN" sz="1800" i="1" dirty="0">
                <a:solidFill>
                  <a:schemeClr val="bg2">
                    <a:lumMod val="50000"/>
                    <a:lumOff val="50000"/>
                  </a:schemeClr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$</a:t>
            </a:r>
            <a:r>
              <a:rPr lang="mr-IN" sz="1800" i="1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n</a:t>
            </a:r>
            <a:endParaRPr lang="en-US" sz="1800" i="1" dirty="0">
              <a:solidFill>
                <a:schemeClr val="bg2">
                  <a:lumMod val="50000"/>
                  <a:lumOff val="50000"/>
                </a:schemeClr>
              </a:solidFill>
              <a:latin typeface="Lucida Sans Typewriter" charset="0"/>
              <a:ea typeface="Lucida Sans Typewriter" charset="0"/>
              <a:cs typeface="Lucida Sans Typewriter" charset="0"/>
            </a:endParaRPr>
          </a:p>
          <a:p>
            <a:pPr defTabSz="288925"/>
            <a:r>
              <a:rPr lang="mr-IN" sz="1800" i="1" dirty="0">
                <a:solidFill>
                  <a:schemeClr val="bg2">
                    <a:lumMod val="50000"/>
                    <a:lumOff val="50000"/>
                  </a:schemeClr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12</a:t>
            </a:r>
            <a:endParaRPr lang="is-IS" sz="1800" i="1" dirty="0">
              <a:solidFill>
                <a:schemeClr val="bg2">
                  <a:lumMod val="50000"/>
                  <a:lumOff val="50000"/>
                </a:schemeClr>
              </a:solidFill>
              <a:latin typeface="Lucida Sans Typewriter" charset="0"/>
              <a:ea typeface="Lucida Sans Typewriter" charset="0"/>
              <a:cs typeface="Lucida Sans Typewriter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Copyright © 2017 Elephant Scale. All rights reserved.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EF9825-4C23-4085-A4E3-B5565466BD91}" type="slidenum">
              <a:rPr lang="en-US" smtClean="0"/>
              <a:pPr>
                <a:defRPr/>
              </a:pPr>
              <a:t>49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7950" y="2000181"/>
            <a:ext cx="5080000" cy="4318000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xmlns="" val="25696081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A50F77F-044B-1441-960D-588997332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Pandas Visualization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DE684FD-17C0-9345-ADD4-A1F0FBA6AB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Pandas has built–in visualization.</a:t>
            </a:r>
          </a:p>
          <a:p>
            <a:pPr lvl="1"/>
            <a:r>
              <a:rPr lang="en-US" dirty="0"/>
              <a:t>Basically aliases similar functionality in </a:t>
            </a:r>
            <a:r>
              <a:rPr lang="en-US" dirty="0" err="1"/>
              <a:t>matplotlib</a:t>
            </a:r>
            <a:endParaRPr lang="en-US" dirty="0"/>
          </a:p>
          <a:p>
            <a:pPr lvl="1"/>
            <a:r>
              <a:rPr lang="en-US" dirty="0"/>
              <a:t>Good for representing plots of </a:t>
            </a:r>
            <a:r>
              <a:rPr lang="en-US" dirty="0" err="1"/>
              <a:t>dataframes</a:t>
            </a:r>
            <a:endParaRPr lang="en-US" dirty="0"/>
          </a:p>
          <a:p>
            <a:r>
              <a:rPr lang="en-US" dirty="0"/>
              <a:t>Can do things like add labels, etc through </a:t>
            </a:r>
            <a:r>
              <a:rPr lang="en-US" dirty="0" err="1" smtClean="0"/>
              <a:t>matplotlib.pyplot</a:t>
            </a:r>
            <a:endParaRPr lang="en-US" dirty="0" smtClean="0"/>
          </a:p>
          <a:p>
            <a:r>
              <a:rPr lang="en-US" dirty="0" smtClean="0"/>
              <a:t>“pandas” website - </a:t>
            </a:r>
            <a:r>
              <a:rPr lang="en-US" dirty="0" smtClean="0">
                <a:hlinkClick r:id="rId2"/>
              </a:rPr>
              <a:t>https://pandas.pydata.org/pandas-docs/stable/visualization.html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D0FF57C3-DC7C-794B-99CB-406E647967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Copyright © 2017 Elephant Scale.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8D30FB97-8CE3-FA46-B0A4-1A1DEFEF8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EF9825-4C23-4085-A4E3-B5565466BD91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6535570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ea typeface="ＭＳ Ｐゴシック"/>
                <a:cs typeface="ＭＳ Ｐゴシック"/>
              </a:rPr>
              <a:t>BoxPlot</a:t>
            </a:r>
            <a:r>
              <a:rPr lang="en-US" dirty="0">
                <a:ea typeface="ＭＳ Ｐゴシック"/>
                <a:cs typeface="ＭＳ Ｐゴシック"/>
              </a:rPr>
              <a:t> : Sample Code (Python)</a:t>
            </a:r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234950" y="804985"/>
            <a:ext cx="8763000" cy="2554545"/>
          </a:xfrm>
          <a:prstGeom prst="rect">
            <a:avLst/>
          </a:prstGeom>
          <a:solidFill>
            <a:schemeClr val="tx1"/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2D2D2D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%</a:t>
            </a:r>
            <a:r>
              <a:rPr lang="en-US" sz="2000" dirty="0" err="1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matplotlib</a:t>
            </a:r>
            <a:r>
              <a:rPr lang="en-US" sz="2000" dirty="0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 inline </a:t>
            </a:r>
            <a:br>
              <a:rPr lang="en-US" sz="2000" dirty="0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</a:br>
            <a:r>
              <a:rPr lang="en-US" sz="2000" b="1" dirty="0">
                <a:solidFill>
                  <a:srgbClr val="2D2D2D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import</a:t>
            </a:r>
            <a:r>
              <a:rPr lang="en-US" sz="2000" dirty="0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 </a:t>
            </a:r>
            <a:r>
              <a:rPr lang="en-US" sz="2000" dirty="0" err="1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numpy</a:t>
            </a:r>
            <a:r>
              <a:rPr lang="en-US" sz="2000" dirty="0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 </a:t>
            </a:r>
            <a:r>
              <a:rPr lang="en-US" sz="2000" b="1" dirty="0">
                <a:solidFill>
                  <a:srgbClr val="2D2D2D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as</a:t>
            </a:r>
            <a:r>
              <a:rPr lang="en-US" sz="2000" dirty="0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 np </a:t>
            </a:r>
            <a:br>
              <a:rPr lang="en-US" sz="2000" dirty="0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</a:br>
            <a:r>
              <a:rPr lang="en-US" sz="2000" b="1" dirty="0">
                <a:solidFill>
                  <a:srgbClr val="2D2D2D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import</a:t>
            </a:r>
            <a:r>
              <a:rPr lang="en-US" sz="2000" dirty="0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 </a:t>
            </a:r>
            <a:r>
              <a:rPr lang="en-US" sz="2000" dirty="0" err="1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matplotlib.pyplot</a:t>
            </a:r>
            <a:r>
              <a:rPr lang="en-US" sz="2000" dirty="0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 </a:t>
            </a:r>
            <a:r>
              <a:rPr lang="en-US" sz="2000" b="1" dirty="0">
                <a:solidFill>
                  <a:srgbClr val="2D2D2D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as</a:t>
            </a:r>
            <a:r>
              <a:rPr lang="en-US" sz="2000" dirty="0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 </a:t>
            </a:r>
            <a:r>
              <a:rPr lang="en-US" sz="2000" dirty="0" err="1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plt</a:t>
            </a:r>
            <a:r>
              <a:rPr lang="en-US" sz="2000" dirty="0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 </a:t>
            </a:r>
            <a:br>
              <a:rPr lang="en-US" sz="2000" dirty="0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</a:br>
            <a:r>
              <a:rPr lang="en-US" sz="2000" dirty="0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  </a:t>
            </a:r>
            <a:br>
              <a:rPr lang="en-US" sz="2000" dirty="0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</a:br>
            <a:r>
              <a:rPr lang="en-US" sz="2000" dirty="0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salaries </a:t>
            </a:r>
            <a:r>
              <a:rPr lang="en-US" sz="2000" b="1" dirty="0">
                <a:solidFill>
                  <a:srgbClr val="2D2D2D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=</a:t>
            </a:r>
            <a:r>
              <a:rPr lang="en-US" sz="2000" dirty="0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 </a:t>
            </a:r>
            <a:r>
              <a:rPr lang="en-US" sz="2000" dirty="0" err="1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np.array</a:t>
            </a:r>
            <a:r>
              <a:rPr lang="en-US" sz="2000" dirty="0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([</a:t>
            </a:r>
            <a:r>
              <a:rPr lang="en-US" sz="2000" dirty="0">
                <a:solidFill>
                  <a:srgbClr val="E62C55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22</a:t>
            </a:r>
            <a:r>
              <a:rPr lang="en-US" sz="2000" dirty="0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, </a:t>
            </a:r>
            <a:r>
              <a:rPr lang="en-US" sz="2000" dirty="0">
                <a:solidFill>
                  <a:srgbClr val="E62C55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25</a:t>
            </a:r>
            <a:r>
              <a:rPr lang="en-US" sz="2000" dirty="0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, </a:t>
            </a:r>
            <a:r>
              <a:rPr lang="en-US" sz="2000" dirty="0">
                <a:solidFill>
                  <a:srgbClr val="E62C55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30</a:t>
            </a:r>
            <a:r>
              <a:rPr lang="en-US" sz="2000" dirty="0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, </a:t>
            </a:r>
            <a:r>
              <a:rPr lang="en-US" sz="2000" dirty="0">
                <a:solidFill>
                  <a:srgbClr val="E62C55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35</a:t>
            </a:r>
            <a:r>
              <a:rPr lang="en-US" sz="2000" dirty="0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, </a:t>
            </a:r>
            <a:r>
              <a:rPr lang="en-US" sz="2000" dirty="0">
                <a:solidFill>
                  <a:srgbClr val="E62C55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40</a:t>
            </a:r>
            <a:r>
              <a:rPr lang="en-US" sz="2000" dirty="0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, </a:t>
            </a:r>
            <a:r>
              <a:rPr lang="en-US" sz="2000" dirty="0">
                <a:solidFill>
                  <a:srgbClr val="E62C55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42</a:t>
            </a:r>
            <a:r>
              <a:rPr lang="en-US" sz="2000" dirty="0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, </a:t>
            </a:r>
            <a:r>
              <a:rPr lang="en-US" sz="2000" dirty="0">
                <a:solidFill>
                  <a:srgbClr val="E62C55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45</a:t>
            </a:r>
            <a:r>
              <a:rPr lang="en-US" sz="2000" dirty="0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, </a:t>
            </a:r>
            <a:r>
              <a:rPr lang="en-US" sz="2000" dirty="0">
                <a:solidFill>
                  <a:srgbClr val="E62C55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50</a:t>
            </a:r>
            <a:r>
              <a:rPr lang="en-US" sz="2000" dirty="0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, </a:t>
            </a:r>
            <a:r>
              <a:rPr lang="en-US" sz="2000" dirty="0">
                <a:solidFill>
                  <a:srgbClr val="E62C55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55</a:t>
            </a:r>
            <a:r>
              <a:rPr lang="en-US" sz="2000" dirty="0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, </a:t>
            </a:r>
            <a:r>
              <a:rPr lang="en-US" sz="2000" dirty="0">
                <a:solidFill>
                  <a:srgbClr val="E62C55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60</a:t>
            </a:r>
            <a:r>
              <a:rPr lang="en-US" sz="2000" dirty="0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, </a:t>
            </a:r>
            <a:r>
              <a:rPr lang="en-US" sz="2000" dirty="0">
                <a:solidFill>
                  <a:srgbClr val="E62C55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65</a:t>
            </a:r>
            <a:r>
              <a:rPr lang="en-US" sz="2000" dirty="0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, </a:t>
            </a:r>
            <a:r>
              <a:rPr lang="en-US" sz="2000" dirty="0">
                <a:solidFill>
                  <a:srgbClr val="E62C55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70</a:t>
            </a:r>
            <a:r>
              <a:rPr lang="en-US" sz="2000" dirty="0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]) </a:t>
            </a:r>
            <a:br>
              <a:rPr lang="en-US" sz="2000" dirty="0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</a:br>
            <a:r>
              <a:rPr lang="en-US" sz="2000" dirty="0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  </a:t>
            </a:r>
            <a:br>
              <a:rPr lang="en-US" sz="2000" dirty="0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</a:br>
            <a:r>
              <a:rPr lang="en-US" sz="2000" b="1" dirty="0" err="1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plt.boxplot</a:t>
            </a:r>
            <a:r>
              <a:rPr lang="en-US" sz="2000" b="1" dirty="0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(salaries)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Copyright © 2017 Elephant Scale. All rights reserved.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EF9825-4C23-4085-A4E3-B5565466BD91}" type="slidenum">
              <a:rPr lang="en-US" smtClean="0"/>
              <a:pPr>
                <a:defRPr/>
              </a:pPr>
              <a:t>50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7624" t="18972" r="6875" b="22792"/>
          <a:stretch/>
        </p:blipFill>
        <p:spPr>
          <a:xfrm>
            <a:off x="4433888" y="4129591"/>
            <a:ext cx="4343400" cy="2514601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xmlns="" val="403968550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Boxplot / Box-and-Whisker Plot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Example: Boxplot for income </a:t>
            </a:r>
            <a:r>
              <a:rPr lang="en-US" dirty="0"/>
              <a:t>data (sorted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[</a:t>
            </a:r>
            <a:r>
              <a:rPr lang="en-US" dirty="0"/>
              <a:t>22k, 25k, 30k, 35k, 40k, 42k, 45k, 50k, 55k, 60k, 65k, 70k]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 smtClean="0"/>
              <a:t>Copyright © 2018 Elephant Scale. All rights reserved.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EF9825-4C23-4085-A4E3-B5565466BD91}" type="slidenum">
              <a:rPr lang="en-US" smtClean="0"/>
              <a:pPr>
                <a:defRPr/>
              </a:pPr>
              <a:t>51</a:t>
            </a:fld>
            <a:endParaRPr lang="en-US" dirty="0"/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374650" y="1799303"/>
            <a:ext cx="8763000" cy="4770537"/>
          </a:xfrm>
          <a:prstGeom prst="rect">
            <a:avLst/>
          </a:prstGeom>
          <a:solidFill>
            <a:schemeClr val="tx1"/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import </a:t>
            </a:r>
            <a:r>
              <a:rPr lang="en-US" sz="16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numpy</a:t>
            </a:r>
            <a:r>
              <a:rPr lang="en-US" sz="16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 as np</a:t>
            </a:r>
          </a:p>
          <a:p>
            <a:r>
              <a:rPr lang="en-US" sz="16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import </a:t>
            </a:r>
            <a:r>
              <a:rPr lang="en-US" sz="16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matplotlib.pyplot</a:t>
            </a:r>
            <a:r>
              <a:rPr lang="en-US" sz="16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 as </a:t>
            </a:r>
            <a:r>
              <a:rPr lang="en-US" sz="16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plt</a:t>
            </a:r>
            <a:endParaRPr lang="en-US" sz="1600" b="1" dirty="0">
              <a:solidFill>
                <a:schemeClr val="accent2"/>
              </a:solidFill>
              <a:latin typeface="Lucida Sans Typewriter" charset="0"/>
              <a:ea typeface="Lucida Sans Typewriter" charset="0"/>
              <a:cs typeface="Lucida Sans Typewriter" charset="0"/>
            </a:endParaRPr>
          </a:p>
          <a:p>
            <a:r>
              <a:rPr lang="en-US" sz="16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import </a:t>
            </a:r>
            <a:r>
              <a:rPr lang="en-US" sz="16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seaborn</a:t>
            </a:r>
            <a:r>
              <a:rPr lang="en-US" sz="16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 as </a:t>
            </a:r>
            <a:r>
              <a:rPr lang="en-US" sz="16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sns</a:t>
            </a:r>
            <a:endParaRPr lang="en-US" sz="1600" b="1" dirty="0">
              <a:solidFill>
                <a:schemeClr val="accent2"/>
              </a:solidFill>
              <a:latin typeface="Lucida Sans Typewriter" charset="0"/>
              <a:ea typeface="Lucida Sans Typewriter" charset="0"/>
              <a:cs typeface="Lucida Sans Typewriter" charset="0"/>
            </a:endParaRPr>
          </a:p>
          <a:p>
            <a:r>
              <a:rPr lang="en-US" sz="16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salaries = </a:t>
            </a:r>
            <a:r>
              <a:rPr lang="en-US" sz="16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np.array</a:t>
            </a:r>
            <a:r>
              <a:rPr lang="en-US" sz="16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([22, 25, 30, 35, 40, 42, 45, 50, 55, 60, 65, 70])</a:t>
            </a:r>
          </a:p>
          <a:p>
            <a:r>
              <a:rPr lang="en-US" sz="16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/>
            </a:r>
            <a:br>
              <a:rPr lang="en-US" sz="16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</a:br>
            <a:r>
              <a:rPr lang="en-US" sz="16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plt.figure</a:t>
            </a:r>
            <a:r>
              <a:rPr lang="en-US" sz="16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()</a:t>
            </a:r>
          </a:p>
          <a:p>
            <a:r>
              <a:rPr lang="en-US" sz="16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plt.title</a:t>
            </a:r>
            <a:r>
              <a:rPr lang="en-US" sz="16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("Boxplots")</a:t>
            </a:r>
          </a:p>
          <a:p>
            <a:r>
              <a:rPr lang="en-US" sz="16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/>
            </a:r>
            <a:br>
              <a:rPr lang="en-US" sz="16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</a:br>
            <a:r>
              <a:rPr lang="en-US" sz="16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plt.subplot</a:t>
            </a:r>
            <a:r>
              <a:rPr lang="en-US" sz="16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(1, 2, 1)</a:t>
            </a:r>
          </a:p>
          <a:p>
            <a:r>
              <a:rPr lang="en-US" sz="16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m = </a:t>
            </a:r>
            <a:r>
              <a:rPr lang="en-US" sz="16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plt.boxplot</a:t>
            </a:r>
            <a:r>
              <a:rPr lang="en-US" sz="16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(salaries)</a:t>
            </a:r>
          </a:p>
          <a:p>
            <a:r>
              <a:rPr lang="en-US" sz="16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plt.ylabel</a:t>
            </a:r>
            <a:r>
              <a:rPr lang="en-US" sz="16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("salaries(thousands)")</a:t>
            </a:r>
          </a:p>
          <a:p>
            <a:r>
              <a:rPr lang="en-US" sz="16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plt.title</a:t>
            </a:r>
            <a:r>
              <a:rPr lang="en-US" sz="16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("</a:t>
            </a:r>
            <a:r>
              <a:rPr lang="en-US" sz="16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matplotlib</a:t>
            </a:r>
            <a:r>
              <a:rPr lang="en-US" sz="16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 boxplot")</a:t>
            </a:r>
          </a:p>
          <a:p>
            <a:r>
              <a:rPr lang="en-US" sz="16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/>
            </a:r>
            <a:br>
              <a:rPr lang="en-US" sz="16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</a:br>
            <a:r>
              <a:rPr lang="en-US" sz="16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plt.subplot</a:t>
            </a:r>
            <a:r>
              <a:rPr lang="en-US" sz="16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(1, 2, 2)</a:t>
            </a:r>
          </a:p>
          <a:p>
            <a:r>
              <a:rPr lang="en-US" sz="16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sns.set</a:t>
            </a:r>
            <a:r>
              <a:rPr lang="en-US" sz="16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()</a:t>
            </a:r>
          </a:p>
          <a:p>
            <a:r>
              <a:rPr lang="en-US" sz="16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s = </a:t>
            </a:r>
            <a:r>
              <a:rPr lang="en-US" sz="16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sns.boxplot</a:t>
            </a:r>
            <a:r>
              <a:rPr lang="en-US" sz="16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(data = salaries)</a:t>
            </a:r>
          </a:p>
          <a:p>
            <a:r>
              <a:rPr lang="en-US" sz="16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plt.title</a:t>
            </a:r>
            <a:r>
              <a:rPr lang="en-US" sz="16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("</a:t>
            </a:r>
            <a:r>
              <a:rPr lang="en-US" sz="16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seaborn</a:t>
            </a:r>
            <a:r>
              <a:rPr lang="en-US" sz="16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 boxplot")</a:t>
            </a:r>
          </a:p>
          <a:p>
            <a:r>
              <a:rPr lang="en-US" sz="16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/>
            </a:r>
            <a:br>
              <a:rPr lang="en-US" sz="16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</a:br>
            <a:r>
              <a:rPr lang="en-US" sz="16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plt.show</a:t>
            </a:r>
            <a:r>
              <a:rPr lang="en-US" sz="16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()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533900" y="3099525"/>
            <a:ext cx="4508500" cy="337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16342973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Histogram (R)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4950" y="822325"/>
            <a:ext cx="8902700" cy="777875"/>
          </a:xfrm>
        </p:spPr>
        <p:txBody>
          <a:bodyPr/>
          <a:lstStyle/>
          <a:p>
            <a:r>
              <a:rPr lang="en-US" dirty="0"/>
              <a:t>Histogram counts data points per bin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Copyright © 2017 Elephant Scale. All rights reserved.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EF9825-4C23-4085-A4E3-B5565466BD91}" type="slidenum">
              <a:rPr lang="en-US" smtClean="0"/>
              <a:pPr>
                <a:defRPr/>
              </a:pPr>
              <a:t>52</a:t>
            </a:fld>
            <a:endParaRPr lang="en-US" dirty="0"/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309528" y="1393610"/>
            <a:ext cx="8763000" cy="646331"/>
          </a:xfrm>
          <a:prstGeom prst="rect">
            <a:avLst/>
          </a:prstGeom>
          <a:solidFill>
            <a:schemeClr val="tx1"/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defTabSz="288925"/>
            <a:r>
              <a:rPr lang="en-US" sz="1800" b="1" dirty="0">
                <a:solidFill>
                  <a:schemeClr val="bg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income = c(22, 25, 30, 35, 40, 42, 45, 50, 55, 60, 65, 70)</a:t>
            </a:r>
          </a:p>
          <a:p>
            <a:pPr defTabSz="288925"/>
            <a:r>
              <a:rPr lang="en-US" sz="1800" b="1" dirty="0" err="1">
                <a:solidFill>
                  <a:schemeClr val="bg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hist</a:t>
            </a:r>
            <a:r>
              <a:rPr lang="en-US" sz="1800" b="1" dirty="0">
                <a:solidFill>
                  <a:schemeClr val="bg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(income)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6450" y="2133600"/>
            <a:ext cx="5080000" cy="4318000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xmlns="" val="110458100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Histogram (Python)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4950" y="822325"/>
            <a:ext cx="8902700" cy="777875"/>
          </a:xfrm>
        </p:spPr>
        <p:txBody>
          <a:bodyPr/>
          <a:lstStyle/>
          <a:p>
            <a:r>
              <a:rPr lang="en-US" dirty="0"/>
              <a:t>Histogram counts data points per bin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Copyright © 2017 Elephant Scale. All rights reserved.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EF9825-4C23-4085-A4E3-B5565466BD91}" type="slidenum">
              <a:rPr lang="en-US" smtClean="0"/>
              <a:pPr>
                <a:defRPr/>
              </a:pPr>
              <a:t>53</a:t>
            </a:fld>
            <a:endParaRPr lang="en-US" dirty="0"/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304800" y="1352332"/>
            <a:ext cx="8763000" cy="2585323"/>
          </a:xfrm>
          <a:prstGeom prst="rect">
            <a:avLst/>
          </a:prstGeom>
          <a:solidFill>
            <a:schemeClr val="tx1"/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800" b="1">
                <a:solidFill>
                  <a:srgbClr val="2D2D2D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%</a:t>
            </a:r>
            <a:r>
              <a:rPr lang="en-US" sz="1800" dirty="0" err="1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matplotlib</a:t>
            </a:r>
            <a:r>
              <a:rPr lang="en-US" sz="1800" dirty="0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 inline </a:t>
            </a:r>
            <a:br>
              <a:rPr lang="en-US" sz="1800" dirty="0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</a:br>
            <a:r>
              <a:rPr lang="en-US" sz="1800" b="1" dirty="0">
                <a:solidFill>
                  <a:srgbClr val="2D2D2D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import</a:t>
            </a:r>
            <a:r>
              <a:rPr lang="en-US" sz="1800" dirty="0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 pandas </a:t>
            </a:r>
            <a:r>
              <a:rPr lang="en-US" sz="1800" b="1" dirty="0">
                <a:solidFill>
                  <a:srgbClr val="2D2D2D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as</a:t>
            </a:r>
            <a:r>
              <a:rPr lang="en-US" sz="1800" dirty="0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 </a:t>
            </a:r>
            <a:r>
              <a:rPr lang="en-US" sz="1800" dirty="0" err="1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pd</a:t>
            </a:r>
            <a:r>
              <a:rPr lang="en-US" sz="1800" dirty="0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 </a:t>
            </a:r>
            <a:br>
              <a:rPr lang="en-US" sz="1800" dirty="0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</a:br>
            <a:r>
              <a:rPr lang="en-US" sz="1800" b="1" dirty="0">
                <a:solidFill>
                  <a:srgbClr val="2D2D2D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import</a:t>
            </a:r>
            <a:r>
              <a:rPr lang="en-US" sz="1800" dirty="0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 </a:t>
            </a:r>
            <a:r>
              <a:rPr lang="en-US" sz="1800" dirty="0" err="1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numpy</a:t>
            </a:r>
            <a:r>
              <a:rPr lang="en-US" sz="1800" dirty="0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 </a:t>
            </a:r>
            <a:r>
              <a:rPr lang="en-US" sz="1800" b="1" dirty="0">
                <a:solidFill>
                  <a:srgbClr val="2D2D2D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as</a:t>
            </a:r>
            <a:r>
              <a:rPr lang="en-US" sz="1800" dirty="0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 np </a:t>
            </a:r>
            <a:br>
              <a:rPr lang="en-US" sz="1800" dirty="0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</a:br>
            <a:r>
              <a:rPr lang="en-US" sz="1800" b="1" dirty="0">
                <a:solidFill>
                  <a:srgbClr val="2D2D2D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import</a:t>
            </a:r>
            <a:r>
              <a:rPr lang="en-US" sz="1800" dirty="0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 </a:t>
            </a:r>
            <a:r>
              <a:rPr lang="en-US" sz="1800" dirty="0" err="1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matplotlib.pyplot</a:t>
            </a:r>
            <a:r>
              <a:rPr lang="en-US" sz="1800" dirty="0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 </a:t>
            </a:r>
            <a:r>
              <a:rPr lang="en-US" sz="1800" b="1" dirty="0">
                <a:solidFill>
                  <a:srgbClr val="2D2D2D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as</a:t>
            </a:r>
            <a:r>
              <a:rPr lang="en-US" sz="1800" dirty="0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 </a:t>
            </a:r>
            <a:r>
              <a:rPr lang="en-US" sz="1800" dirty="0" err="1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plt</a:t>
            </a:r>
            <a:r>
              <a:rPr lang="en-US" sz="1800" dirty="0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 </a:t>
            </a:r>
            <a:br>
              <a:rPr lang="en-US" sz="1800" dirty="0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</a:br>
            <a:r>
              <a:rPr lang="en-US" sz="1800" dirty="0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  </a:t>
            </a:r>
            <a:br>
              <a:rPr lang="en-US" sz="1800" dirty="0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</a:br>
            <a:r>
              <a:rPr lang="en-US" sz="1800" dirty="0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salaries </a:t>
            </a:r>
            <a:r>
              <a:rPr lang="en-US" sz="1800" b="1" dirty="0">
                <a:solidFill>
                  <a:srgbClr val="2D2D2D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=</a:t>
            </a:r>
            <a:r>
              <a:rPr lang="en-US" sz="1800" dirty="0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 </a:t>
            </a:r>
            <a:r>
              <a:rPr lang="en-US" sz="1800" dirty="0" err="1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np.array</a:t>
            </a:r>
            <a:r>
              <a:rPr lang="en-US" sz="1800" dirty="0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([</a:t>
            </a:r>
            <a:r>
              <a:rPr lang="en-US" sz="1800" dirty="0">
                <a:solidFill>
                  <a:srgbClr val="E62C55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22</a:t>
            </a:r>
            <a:r>
              <a:rPr lang="en-US" sz="1800" dirty="0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, </a:t>
            </a:r>
            <a:r>
              <a:rPr lang="en-US" sz="1800" dirty="0">
                <a:solidFill>
                  <a:srgbClr val="E62C55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25</a:t>
            </a:r>
            <a:r>
              <a:rPr lang="en-US" sz="1800" dirty="0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, </a:t>
            </a:r>
            <a:r>
              <a:rPr lang="en-US" sz="1800" dirty="0">
                <a:solidFill>
                  <a:srgbClr val="E62C55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30</a:t>
            </a:r>
            <a:r>
              <a:rPr lang="en-US" sz="1800" dirty="0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, </a:t>
            </a:r>
            <a:r>
              <a:rPr lang="en-US" sz="1800" dirty="0">
                <a:solidFill>
                  <a:srgbClr val="E62C55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35</a:t>
            </a:r>
            <a:r>
              <a:rPr lang="en-US" sz="1800" dirty="0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, </a:t>
            </a:r>
            <a:r>
              <a:rPr lang="en-US" sz="1800" dirty="0">
                <a:solidFill>
                  <a:srgbClr val="E62C55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40</a:t>
            </a:r>
            <a:r>
              <a:rPr lang="en-US" sz="1800" dirty="0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, </a:t>
            </a:r>
            <a:r>
              <a:rPr lang="en-US" sz="1800" dirty="0">
                <a:solidFill>
                  <a:srgbClr val="E62C55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42</a:t>
            </a:r>
            <a:r>
              <a:rPr lang="en-US" sz="1800" dirty="0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, </a:t>
            </a:r>
            <a:r>
              <a:rPr lang="en-US" sz="1800" dirty="0">
                <a:solidFill>
                  <a:srgbClr val="E62C55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45</a:t>
            </a:r>
            <a:r>
              <a:rPr lang="en-US" sz="1800" dirty="0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, </a:t>
            </a:r>
            <a:r>
              <a:rPr lang="en-US" sz="1800" dirty="0">
                <a:solidFill>
                  <a:srgbClr val="E62C55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50</a:t>
            </a:r>
            <a:r>
              <a:rPr lang="en-US" sz="1800" dirty="0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, </a:t>
            </a:r>
            <a:r>
              <a:rPr lang="en-US" sz="1800" dirty="0">
                <a:solidFill>
                  <a:srgbClr val="E62C55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55</a:t>
            </a:r>
            <a:r>
              <a:rPr lang="en-US" sz="1800" dirty="0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, </a:t>
            </a:r>
            <a:r>
              <a:rPr lang="en-US" sz="1800" dirty="0">
                <a:solidFill>
                  <a:srgbClr val="E62C55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60</a:t>
            </a:r>
            <a:r>
              <a:rPr lang="en-US" sz="1800" dirty="0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, </a:t>
            </a:r>
            <a:r>
              <a:rPr lang="en-US" sz="1800" dirty="0">
                <a:solidFill>
                  <a:srgbClr val="E62C55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65</a:t>
            </a:r>
            <a:r>
              <a:rPr lang="en-US" sz="1800" dirty="0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, </a:t>
            </a:r>
            <a:r>
              <a:rPr lang="en-US" sz="1800" dirty="0">
                <a:solidFill>
                  <a:srgbClr val="E62C55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70</a:t>
            </a:r>
            <a:r>
              <a:rPr lang="en-US" sz="1800" dirty="0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]) </a:t>
            </a:r>
            <a:br>
              <a:rPr lang="en-US" sz="1800" dirty="0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</a:br>
            <a:r>
              <a:rPr lang="en-US" sz="1800" dirty="0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  </a:t>
            </a:r>
            <a:br>
              <a:rPr lang="en-US" sz="1800" dirty="0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</a:br>
            <a:r>
              <a:rPr lang="en-US" sz="1800" dirty="0" err="1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plt.hist</a:t>
            </a:r>
            <a:r>
              <a:rPr lang="en-US" sz="1800" dirty="0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(salaries, </a:t>
            </a:r>
            <a:r>
              <a:rPr lang="en-US" sz="1800" dirty="0" err="1">
                <a:solidFill>
                  <a:srgbClr val="737FB1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rwidth</a:t>
            </a:r>
            <a:r>
              <a:rPr lang="en-US" sz="1800" b="1" dirty="0">
                <a:solidFill>
                  <a:srgbClr val="2D2D2D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=</a:t>
            </a:r>
            <a:r>
              <a:rPr lang="en-US" sz="1800" dirty="0">
                <a:solidFill>
                  <a:srgbClr val="E62C55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0.7</a:t>
            </a:r>
            <a:r>
              <a:rPr lang="en-US" sz="1800" dirty="0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) 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3900" y="3664899"/>
            <a:ext cx="4613206" cy="3043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9258447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Example: Histogram for </a:t>
            </a:r>
            <a:r>
              <a:rPr lang="en-US" dirty="0" err="1" smtClean="0"/>
              <a:t>np.random.randn</a:t>
            </a:r>
            <a:r>
              <a:rPr lang="en-US" dirty="0" smtClean="0"/>
              <a:t>() data 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1A4534CD-C372-9E4E-A07B-55CA72A7B0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Histograms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05C79B7C-C17F-C042-B439-003E5C842E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 smtClean="0"/>
              <a:t>Copyright © 2018 Elephant Scale.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3E6C2706-3386-B84E-8C12-5D7E74C42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EF9825-4C23-4085-A4E3-B5565466BD91}" type="slidenum">
              <a:rPr lang="en-US" smtClean="0"/>
              <a:pPr>
                <a:defRPr/>
              </a:pPr>
              <a:t>54</a:t>
            </a:fld>
            <a:endParaRPr lang="en-US" dirty="0"/>
          </a:p>
        </p:txBody>
      </p:sp>
      <p:sp>
        <p:nvSpPr>
          <p:cNvPr id="6" name="Text Box 4">
            <a:extLst>
              <a:ext uri="{FF2B5EF4-FFF2-40B4-BE49-F238E27FC236}">
                <a16:creationId xmlns:a16="http://schemas.microsoft.com/office/drawing/2014/main" xmlns="" id="{225DBB7F-BD54-3044-9882-3BA0D3A543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2900" y="1371600"/>
            <a:ext cx="8763000" cy="5016758"/>
          </a:xfrm>
          <a:prstGeom prst="rect">
            <a:avLst/>
          </a:prstGeom>
          <a:solidFill>
            <a:schemeClr val="tx1"/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import </a:t>
            </a:r>
            <a:r>
              <a:rPr lang="en-US" sz="16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numpy</a:t>
            </a:r>
            <a:r>
              <a:rPr lang="en-US" sz="16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 as np</a:t>
            </a:r>
          </a:p>
          <a:p>
            <a:r>
              <a:rPr lang="en-US" sz="16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import </a:t>
            </a:r>
            <a:r>
              <a:rPr lang="en-US" sz="16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matplotlib.pyplot</a:t>
            </a:r>
            <a:r>
              <a:rPr lang="en-US" sz="16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 as </a:t>
            </a:r>
            <a:r>
              <a:rPr lang="en-US" sz="16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plt</a:t>
            </a:r>
            <a:endParaRPr lang="en-US" sz="1600" b="1" dirty="0">
              <a:solidFill>
                <a:schemeClr val="accent2"/>
              </a:solidFill>
              <a:latin typeface="Lucida Sans Typewriter" charset="0"/>
              <a:ea typeface="Lucida Sans Typewriter" charset="0"/>
              <a:cs typeface="Lucida Sans Typewriter" charset="0"/>
            </a:endParaRPr>
          </a:p>
          <a:p>
            <a:r>
              <a:rPr lang="en-US" sz="16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import </a:t>
            </a:r>
            <a:r>
              <a:rPr lang="en-US" sz="16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seaborn</a:t>
            </a:r>
            <a:r>
              <a:rPr lang="en-US" sz="16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 as </a:t>
            </a:r>
            <a:r>
              <a:rPr lang="en-US" sz="16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sns</a:t>
            </a:r>
            <a:endParaRPr lang="en-US" sz="1600" b="1" dirty="0">
              <a:solidFill>
                <a:schemeClr val="accent2"/>
              </a:solidFill>
              <a:latin typeface="Lucida Sans Typewriter" charset="0"/>
              <a:ea typeface="Lucida Sans Typewriter" charset="0"/>
              <a:cs typeface="Lucida Sans Typewriter" charset="0"/>
            </a:endParaRPr>
          </a:p>
          <a:p>
            <a:r>
              <a:rPr lang="en-US" sz="16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num</a:t>
            </a:r>
            <a:r>
              <a:rPr lang="en-US" sz="16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 = </a:t>
            </a:r>
            <a:r>
              <a:rPr lang="en-US" sz="16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np.random.randn</a:t>
            </a:r>
            <a:r>
              <a:rPr lang="en-US" sz="16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(1500)</a:t>
            </a:r>
          </a:p>
          <a:p>
            <a:r>
              <a:rPr lang="en-US" sz="16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/>
            </a:r>
            <a:br>
              <a:rPr lang="en-US" sz="16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</a:br>
            <a:r>
              <a:rPr lang="en-US" sz="16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plt.figure</a:t>
            </a:r>
            <a:r>
              <a:rPr lang="en-US" sz="16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()</a:t>
            </a:r>
          </a:p>
          <a:p>
            <a:r>
              <a:rPr lang="en-US" sz="16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# </a:t>
            </a:r>
            <a:r>
              <a:rPr lang="en-US" sz="16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plt.title</a:t>
            </a:r>
            <a:r>
              <a:rPr lang="en-US" sz="16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("Histograms")</a:t>
            </a:r>
          </a:p>
          <a:p>
            <a:r>
              <a:rPr lang="en-US" sz="16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/>
            </a:r>
            <a:br>
              <a:rPr lang="en-US" sz="16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</a:br>
            <a:r>
              <a:rPr lang="en-US" sz="16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# </a:t>
            </a:r>
            <a:r>
              <a:rPr lang="en-US" sz="16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plt.subplot</a:t>
            </a:r>
            <a:r>
              <a:rPr lang="en-US" sz="16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(2, 1, 1)</a:t>
            </a:r>
          </a:p>
          <a:p>
            <a:r>
              <a:rPr lang="en-US" sz="16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m = </a:t>
            </a:r>
            <a:r>
              <a:rPr lang="en-US" sz="16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plt.hist</a:t>
            </a:r>
            <a:r>
              <a:rPr lang="en-US" sz="16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(</a:t>
            </a:r>
            <a:r>
              <a:rPr lang="en-US" sz="16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num</a:t>
            </a:r>
            <a:r>
              <a:rPr lang="en-US" sz="16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, bins=10)</a:t>
            </a:r>
          </a:p>
          <a:p>
            <a:r>
              <a:rPr lang="en-US" sz="16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plt.grid</a:t>
            </a:r>
            <a:r>
              <a:rPr lang="en-US" sz="16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(True)</a:t>
            </a:r>
          </a:p>
          <a:p>
            <a:r>
              <a:rPr lang="en-US" sz="16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plt.title</a:t>
            </a:r>
            <a:r>
              <a:rPr lang="en-US" sz="16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("</a:t>
            </a:r>
            <a:r>
              <a:rPr lang="en-US" sz="16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matplotlib</a:t>
            </a:r>
            <a:r>
              <a:rPr lang="en-US" sz="16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 Histogram")</a:t>
            </a:r>
          </a:p>
          <a:p>
            <a:r>
              <a:rPr lang="en-US" sz="16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/>
            </a:r>
            <a:br>
              <a:rPr lang="en-US" sz="16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</a:br>
            <a:r>
              <a:rPr lang="en-US" sz="16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plt.figure</a:t>
            </a:r>
            <a:r>
              <a:rPr lang="en-US" sz="16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()</a:t>
            </a:r>
          </a:p>
          <a:p>
            <a:r>
              <a:rPr lang="en-US" sz="16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# </a:t>
            </a:r>
            <a:r>
              <a:rPr lang="en-US" sz="16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plt.subplot</a:t>
            </a:r>
            <a:r>
              <a:rPr lang="en-US" sz="16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(2, 1, 2)</a:t>
            </a:r>
          </a:p>
          <a:p>
            <a:r>
              <a:rPr lang="en-US" sz="16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s = </a:t>
            </a:r>
            <a:r>
              <a:rPr lang="en-US" sz="16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sns.distplot</a:t>
            </a:r>
            <a:r>
              <a:rPr lang="en-US" sz="16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(</a:t>
            </a:r>
            <a:r>
              <a:rPr lang="en-US" sz="16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num</a:t>
            </a:r>
            <a:r>
              <a:rPr lang="en-US" sz="16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, color = "r", bins = 10)</a:t>
            </a:r>
          </a:p>
          <a:p>
            <a:r>
              <a:rPr lang="en-US" sz="16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plt.grid</a:t>
            </a:r>
            <a:r>
              <a:rPr lang="en-US" sz="16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(True)</a:t>
            </a:r>
          </a:p>
          <a:p>
            <a:r>
              <a:rPr lang="en-US" sz="16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plt.title</a:t>
            </a:r>
            <a:r>
              <a:rPr lang="en-US" sz="16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("</a:t>
            </a:r>
            <a:r>
              <a:rPr lang="en-US" sz="16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seaborn</a:t>
            </a:r>
            <a:r>
              <a:rPr lang="en-US" sz="16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 Histogram")</a:t>
            </a:r>
          </a:p>
          <a:p>
            <a:r>
              <a:rPr lang="en-US" sz="16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/>
            </a:r>
            <a:br>
              <a:rPr lang="en-US" sz="16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</a:br>
            <a:r>
              <a:rPr lang="en-US" sz="1600" b="1" dirty="0" err="1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plt.show</a:t>
            </a:r>
            <a:r>
              <a:rPr lang="en-US" sz="1600" b="1" dirty="0">
                <a:solidFill>
                  <a:schemeClr val="accent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()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017120" y="1505079"/>
            <a:ext cx="3033218" cy="23622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950241" y="3962400"/>
            <a:ext cx="3100098" cy="2389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4105974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Scatter Plot (Python)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4950" y="822325"/>
            <a:ext cx="8902700" cy="777875"/>
          </a:xfrm>
        </p:spPr>
        <p:txBody>
          <a:bodyPr/>
          <a:lstStyle/>
          <a:p>
            <a:r>
              <a:rPr lang="en-US" dirty="0"/>
              <a:t>Histogram counts data points per bin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Copyright © 2017 Elephant Scale. All rights reserved.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EF9825-4C23-4085-A4E3-B5565466BD91}" type="slidenum">
              <a:rPr lang="en-US" smtClean="0"/>
              <a:pPr>
                <a:defRPr/>
              </a:pPr>
              <a:t>55</a:t>
            </a:fld>
            <a:endParaRPr lang="en-US" dirty="0"/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309528" y="1393610"/>
            <a:ext cx="8763000" cy="3170099"/>
          </a:xfrm>
          <a:prstGeom prst="rect">
            <a:avLst/>
          </a:prstGeom>
          <a:solidFill>
            <a:schemeClr val="tx1"/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2D2D2D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%</a:t>
            </a:r>
            <a:r>
              <a:rPr lang="en-US" sz="2000" dirty="0" err="1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matplotlib</a:t>
            </a:r>
            <a:r>
              <a:rPr lang="en-US" sz="2000" dirty="0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 inline </a:t>
            </a:r>
            <a:br>
              <a:rPr lang="en-US" sz="2000" dirty="0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</a:br>
            <a:r>
              <a:rPr lang="en-US" sz="2000" b="1" dirty="0">
                <a:solidFill>
                  <a:srgbClr val="2D2D2D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import</a:t>
            </a:r>
            <a:r>
              <a:rPr lang="en-US" sz="2000" dirty="0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 </a:t>
            </a:r>
            <a:r>
              <a:rPr lang="en-US" sz="2000" dirty="0" err="1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numpy</a:t>
            </a:r>
            <a:r>
              <a:rPr lang="en-US" sz="2000" dirty="0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 </a:t>
            </a:r>
            <a:r>
              <a:rPr lang="en-US" sz="2000" b="1" dirty="0">
                <a:solidFill>
                  <a:srgbClr val="2D2D2D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as</a:t>
            </a:r>
            <a:r>
              <a:rPr lang="en-US" sz="2000" dirty="0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 np </a:t>
            </a:r>
            <a:br>
              <a:rPr lang="en-US" sz="2000" dirty="0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</a:br>
            <a:r>
              <a:rPr lang="en-US" sz="2000" b="1" dirty="0">
                <a:solidFill>
                  <a:srgbClr val="2D2D2D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import</a:t>
            </a:r>
            <a:r>
              <a:rPr lang="en-US" sz="2000" dirty="0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 </a:t>
            </a:r>
            <a:r>
              <a:rPr lang="en-US" sz="2000" dirty="0" err="1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matplotlib.pyplot</a:t>
            </a:r>
            <a:r>
              <a:rPr lang="en-US" sz="2000" dirty="0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 </a:t>
            </a:r>
            <a:r>
              <a:rPr lang="en-US" sz="2000" b="1" dirty="0">
                <a:solidFill>
                  <a:srgbClr val="2D2D2D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as</a:t>
            </a:r>
            <a:r>
              <a:rPr lang="en-US" sz="2000" dirty="0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 </a:t>
            </a:r>
            <a:r>
              <a:rPr lang="en-US" sz="2000" dirty="0" err="1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plt</a:t>
            </a:r>
            <a:r>
              <a:rPr lang="en-US" sz="2000" dirty="0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 </a:t>
            </a:r>
            <a:br>
              <a:rPr lang="en-US" sz="2000" dirty="0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</a:br>
            <a:r>
              <a:rPr lang="en-US" sz="2000" dirty="0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  </a:t>
            </a:r>
            <a:br>
              <a:rPr lang="en-US" sz="2000" dirty="0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</a:br>
            <a:r>
              <a:rPr lang="en-US" sz="2000" dirty="0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bills </a:t>
            </a:r>
            <a:r>
              <a:rPr lang="en-US" sz="2000" b="1" dirty="0">
                <a:solidFill>
                  <a:srgbClr val="2D2D2D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=</a:t>
            </a:r>
            <a:r>
              <a:rPr lang="en-US" sz="2000" dirty="0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 </a:t>
            </a:r>
            <a:r>
              <a:rPr lang="en-US" sz="2000" dirty="0" err="1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np.array</a:t>
            </a:r>
            <a:r>
              <a:rPr lang="en-US" sz="2000" dirty="0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([</a:t>
            </a:r>
            <a:r>
              <a:rPr lang="en-US" sz="2000" dirty="0">
                <a:solidFill>
                  <a:srgbClr val="E62C55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50</a:t>
            </a:r>
            <a:r>
              <a:rPr lang="en-US" sz="2000" dirty="0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,</a:t>
            </a:r>
            <a:r>
              <a:rPr lang="en-US" sz="2000" dirty="0">
                <a:solidFill>
                  <a:srgbClr val="E62C55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30</a:t>
            </a:r>
            <a:r>
              <a:rPr lang="en-US" sz="2000" dirty="0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,</a:t>
            </a:r>
            <a:r>
              <a:rPr lang="en-US" sz="2000" dirty="0">
                <a:solidFill>
                  <a:srgbClr val="E62C55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60</a:t>
            </a:r>
            <a:r>
              <a:rPr lang="en-US" sz="2000" dirty="0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,</a:t>
            </a:r>
            <a:r>
              <a:rPr lang="en-US" sz="2000" dirty="0">
                <a:solidFill>
                  <a:srgbClr val="E62C55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40</a:t>
            </a:r>
            <a:r>
              <a:rPr lang="en-US" sz="2000" dirty="0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,</a:t>
            </a:r>
            <a:r>
              <a:rPr lang="en-US" sz="2000" dirty="0">
                <a:solidFill>
                  <a:srgbClr val="E62C55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65</a:t>
            </a:r>
            <a:r>
              <a:rPr lang="en-US" sz="2000" dirty="0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,</a:t>
            </a:r>
            <a:r>
              <a:rPr lang="en-US" sz="2000" dirty="0">
                <a:solidFill>
                  <a:srgbClr val="E62C55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20</a:t>
            </a:r>
            <a:r>
              <a:rPr lang="en-US" sz="2000" dirty="0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,</a:t>
            </a:r>
            <a:r>
              <a:rPr lang="en-US" sz="2000" dirty="0">
                <a:solidFill>
                  <a:srgbClr val="E62C55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10</a:t>
            </a:r>
            <a:r>
              <a:rPr lang="en-US" sz="2000" dirty="0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,</a:t>
            </a:r>
            <a:r>
              <a:rPr lang="en-US" sz="2000" dirty="0">
                <a:solidFill>
                  <a:srgbClr val="E62C55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15</a:t>
            </a:r>
            <a:r>
              <a:rPr lang="en-US" sz="2000" dirty="0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,</a:t>
            </a:r>
            <a:r>
              <a:rPr lang="en-US" sz="2000" dirty="0">
                <a:solidFill>
                  <a:srgbClr val="E62C55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25</a:t>
            </a:r>
            <a:r>
              <a:rPr lang="en-US" sz="2000" dirty="0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,</a:t>
            </a:r>
            <a:r>
              <a:rPr lang="en-US" sz="2000" dirty="0">
                <a:solidFill>
                  <a:srgbClr val="E62C55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35</a:t>
            </a:r>
            <a:r>
              <a:rPr lang="en-US" sz="2000" dirty="0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]) </a:t>
            </a:r>
            <a:br>
              <a:rPr lang="en-US" sz="2000" dirty="0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</a:br>
            <a:r>
              <a:rPr lang="en-US" sz="2000" dirty="0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tips</a:t>
            </a:r>
            <a:r>
              <a:rPr lang="en-US" sz="2000" b="1" dirty="0">
                <a:solidFill>
                  <a:srgbClr val="2D2D2D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=</a:t>
            </a:r>
            <a:r>
              <a:rPr lang="en-US" sz="2000" dirty="0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 </a:t>
            </a:r>
            <a:r>
              <a:rPr lang="en-US" sz="2000" dirty="0" err="1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np.array</a:t>
            </a:r>
            <a:r>
              <a:rPr lang="en-US" sz="2000" dirty="0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([</a:t>
            </a:r>
            <a:r>
              <a:rPr lang="en-US" sz="2000" dirty="0">
                <a:solidFill>
                  <a:srgbClr val="E62C55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12</a:t>
            </a:r>
            <a:r>
              <a:rPr lang="en-US" sz="2000" dirty="0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,</a:t>
            </a:r>
            <a:r>
              <a:rPr lang="en-US" sz="2000" dirty="0">
                <a:solidFill>
                  <a:srgbClr val="E62C55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7</a:t>
            </a:r>
            <a:r>
              <a:rPr lang="en-US" sz="2000" dirty="0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,</a:t>
            </a:r>
            <a:r>
              <a:rPr lang="en-US" sz="2000" dirty="0">
                <a:solidFill>
                  <a:srgbClr val="E62C55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13</a:t>
            </a:r>
            <a:r>
              <a:rPr lang="en-US" sz="2000" dirty="0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,</a:t>
            </a:r>
            <a:r>
              <a:rPr lang="en-US" sz="2000" dirty="0">
                <a:solidFill>
                  <a:srgbClr val="E62C55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8</a:t>
            </a:r>
            <a:r>
              <a:rPr lang="en-US" sz="2000" dirty="0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,</a:t>
            </a:r>
            <a:r>
              <a:rPr lang="en-US" sz="2000" dirty="0">
                <a:solidFill>
                  <a:srgbClr val="E62C55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15</a:t>
            </a:r>
            <a:r>
              <a:rPr lang="en-US" sz="2000" dirty="0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,</a:t>
            </a:r>
            <a:r>
              <a:rPr lang="en-US" sz="2000" dirty="0">
                <a:solidFill>
                  <a:srgbClr val="E62C55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5</a:t>
            </a:r>
            <a:r>
              <a:rPr lang="en-US" sz="2000" dirty="0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,</a:t>
            </a:r>
            <a:r>
              <a:rPr lang="en-US" sz="2000" dirty="0">
                <a:solidFill>
                  <a:srgbClr val="E62C55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2</a:t>
            </a:r>
            <a:r>
              <a:rPr lang="en-US" sz="2000" dirty="0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,</a:t>
            </a:r>
            <a:r>
              <a:rPr lang="en-US" sz="2000" dirty="0">
                <a:solidFill>
                  <a:srgbClr val="E62C55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2</a:t>
            </a:r>
            <a:r>
              <a:rPr lang="en-US" sz="2000" dirty="0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,</a:t>
            </a:r>
            <a:r>
              <a:rPr lang="en-US" sz="2000" dirty="0">
                <a:solidFill>
                  <a:srgbClr val="E62C55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3</a:t>
            </a:r>
            <a:r>
              <a:rPr lang="en-US" sz="2000" dirty="0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,</a:t>
            </a:r>
            <a:r>
              <a:rPr lang="en-US" sz="2000" dirty="0">
                <a:solidFill>
                  <a:srgbClr val="E62C55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4</a:t>
            </a:r>
            <a:r>
              <a:rPr lang="en-US" sz="2000" dirty="0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]) </a:t>
            </a:r>
            <a:br>
              <a:rPr lang="en-US" sz="2000" dirty="0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</a:br>
            <a:r>
              <a:rPr lang="en-US" sz="2000" dirty="0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  </a:t>
            </a:r>
            <a:br>
              <a:rPr lang="en-US" sz="2000" dirty="0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</a:br>
            <a:r>
              <a:rPr lang="en-US" sz="2000" dirty="0" err="1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plt.xlabel</a:t>
            </a:r>
            <a:r>
              <a:rPr lang="en-US" sz="2000" dirty="0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(</a:t>
            </a:r>
            <a:r>
              <a:rPr lang="en-US" sz="2000" dirty="0">
                <a:solidFill>
                  <a:srgbClr val="E62C55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"bill amount"</a:t>
            </a:r>
            <a:r>
              <a:rPr lang="en-US" sz="2000" dirty="0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) </a:t>
            </a:r>
            <a:br>
              <a:rPr lang="en-US" sz="2000" dirty="0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</a:br>
            <a:r>
              <a:rPr lang="en-US" sz="2000" dirty="0" err="1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plt.ylabel</a:t>
            </a:r>
            <a:r>
              <a:rPr lang="en-US" sz="2000" dirty="0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(</a:t>
            </a:r>
            <a:r>
              <a:rPr lang="en-US" sz="2000" dirty="0">
                <a:solidFill>
                  <a:srgbClr val="E62C55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"tip"</a:t>
            </a:r>
            <a:r>
              <a:rPr lang="en-US" sz="2000" dirty="0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) </a:t>
            </a:r>
            <a:br>
              <a:rPr lang="en-US" sz="2000" dirty="0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</a:br>
            <a:r>
              <a:rPr lang="en-US" sz="2000" dirty="0" err="1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plt.scatter</a:t>
            </a:r>
            <a:r>
              <a:rPr lang="en-US" sz="2000" dirty="0">
                <a:solidFill>
                  <a:srgbClr val="686868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(bills, tips)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2889" y="3561217"/>
            <a:ext cx="4574399" cy="3152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4205239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04850" y="2645288"/>
            <a:ext cx="8121650" cy="1214438"/>
          </a:xfrm>
        </p:spPr>
        <p:txBody>
          <a:bodyPr>
            <a:normAutofit/>
          </a:bodyPr>
          <a:lstStyle/>
          <a:p>
            <a:r>
              <a:rPr lang="en-US" sz="4000" dirty="0">
                <a:ea typeface="ＭＳ Ｐゴシック"/>
                <a:cs typeface="ＭＳ Ｐゴシック"/>
              </a:rPr>
              <a:t>Examples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362200" y="4134162"/>
            <a:ext cx="6472238" cy="2247344"/>
          </a:xfrm>
        </p:spPr>
        <p:txBody>
          <a:bodyPr/>
          <a:lstStyle/>
          <a:p>
            <a:pPr marL="404813" lvl="1" indent="0" algn="r">
              <a:buNone/>
            </a:pPr>
            <a:r>
              <a:rPr lang="en-US" sz="2000" dirty="0">
                <a:ea typeface="ＭＳ Ｐゴシック"/>
              </a:rPr>
              <a:t>Pandas</a:t>
            </a:r>
          </a:p>
          <a:p>
            <a:pPr marL="404813" lvl="1" indent="0" algn="r">
              <a:buNone/>
            </a:pPr>
            <a:r>
              <a:rPr lang="en-US" sz="2000" dirty="0" err="1">
                <a:ea typeface="ＭＳ Ｐゴシック"/>
              </a:rPr>
              <a:t>Matplotlib</a:t>
            </a:r>
            <a:endParaRPr lang="en-US" sz="2000" dirty="0">
              <a:ea typeface="ＭＳ Ｐゴシック"/>
            </a:endParaRPr>
          </a:p>
          <a:p>
            <a:pPr marL="404813" lvl="1" indent="0" algn="r">
              <a:buNone/>
            </a:pPr>
            <a:r>
              <a:rPr lang="en-US" sz="2000" dirty="0" err="1">
                <a:ea typeface="ＭＳ Ｐゴシック"/>
              </a:rPr>
              <a:t>Seaborn</a:t>
            </a:r>
            <a:endParaRPr lang="en-US" sz="2000" dirty="0">
              <a:ea typeface="ＭＳ Ｐゴシック"/>
            </a:endParaRPr>
          </a:p>
          <a:p>
            <a:pPr marL="404813" lvl="1" indent="0" algn="r">
              <a:buNone/>
            </a:pPr>
            <a:r>
              <a:rPr lang="en-US" sz="2000" dirty="0" err="1">
                <a:ea typeface="ＭＳ Ｐゴシック"/>
              </a:rPr>
              <a:t>Ggplot</a:t>
            </a:r>
            <a:endParaRPr lang="en-US" sz="2000" dirty="0">
              <a:ea typeface="ＭＳ Ｐゴシック"/>
            </a:endParaRPr>
          </a:p>
          <a:p>
            <a:pPr marL="404813" lvl="1" indent="0" algn="r">
              <a:buNone/>
            </a:pPr>
            <a:r>
              <a:rPr lang="en-US" sz="2000" dirty="0" smtClean="0">
                <a:ea typeface="ＭＳ Ｐゴシック"/>
              </a:rPr>
              <a:t>Statistical </a:t>
            </a:r>
            <a:r>
              <a:rPr lang="en-US" sz="2000" dirty="0" smtClean="0">
                <a:ea typeface="ＭＳ Ｐゴシック"/>
              </a:rPr>
              <a:t>graphs</a:t>
            </a:r>
            <a:endParaRPr lang="en-US" sz="2000" dirty="0">
              <a:ea typeface="ＭＳ Ｐゴシック"/>
            </a:endParaRPr>
          </a:p>
          <a:p>
            <a:pPr lvl="1" algn="r">
              <a:buFont typeface="Wingdings" pitchFamily="2" charset="2"/>
              <a:buChar char="è"/>
            </a:pPr>
            <a:r>
              <a:rPr lang="en-US" sz="2000" b="1" dirty="0">
                <a:ea typeface="ＭＳ Ｐゴシック"/>
              </a:rPr>
              <a:t>Examples</a:t>
            </a:r>
          </a:p>
        </p:txBody>
      </p:sp>
    </p:spTree>
    <p:extLst>
      <p:ext uri="{BB962C8B-B14F-4D97-AF65-F5344CB8AC3E}">
        <p14:creationId xmlns:p14="http://schemas.microsoft.com/office/powerpoint/2010/main" xmlns="" val="213848794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65E9439-A880-7F4E-86E4-E787A0181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Bar Plots: </a:t>
            </a:r>
            <a:r>
              <a:rPr lang="en-US" dirty="0" err="1"/>
              <a:t>Matplotlib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6238B3E-6FA7-B745-BAB3-97DB3860E9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 of a </a:t>
            </a:r>
            <a:r>
              <a:rPr lang="en-US" dirty="0" err="1"/>
              <a:t>barplot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F9CDFBD5-9EE9-B946-BA9D-66C4954C50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Copyright © 2017 Elephant Scale.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8D54742E-4003-264B-A710-B741BD076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EF9825-4C23-4085-A4E3-B5565466BD91}" type="slidenum">
              <a:rPr lang="en-US" smtClean="0"/>
              <a:pPr>
                <a:defRPr/>
              </a:pPr>
              <a:t>57</a:t>
            </a:fld>
            <a:endParaRPr lang="en-US" dirty="0"/>
          </a:p>
        </p:txBody>
      </p:sp>
      <p:sp>
        <p:nvSpPr>
          <p:cNvPr id="7" name="Text Box 4">
            <a:extLst>
              <a:ext uri="{FF2B5EF4-FFF2-40B4-BE49-F238E27FC236}">
                <a16:creationId xmlns:a16="http://schemas.microsoft.com/office/drawing/2014/main" xmlns="" id="{4DD70C8B-702B-864D-A837-1DDDF374B2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4650" y="1295400"/>
            <a:ext cx="8763000" cy="2308324"/>
          </a:xfrm>
          <a:prstGeom prst="rect">
            <a:avLst/>
          </a:prstGeom>
          <a:solidFill>
            <a:schemeClr val="tx1"/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defTabSz="288925"/>
            <a:r>
              <a:rPr lang="en-US" sz="1800" dirty="0">
                <a:solidFill>
                  <a:schemeClr val="bg2"/>
                </a:solidFill>
                <a:latin typeface="Lucida Sans Typewriter" pitchFamily="49" charset="0"/>
              </a:rPr>
              <a:t>fig, ax = </a:t>
            </a:r>
            <a:r>
              <a:rPr lang="en-US" sz="1800" dirty="0" err="1">
                <a:solidFill>
                  <a:schemeClr val="bg2"/>
                </a:solidFill>
                <a:latin typeface="Lucida Sans Typewriter" pitchFamily="49" charset="0"/>
              </a:rPr>
              <a:t>plt.subplots</a:t>
            </a:r>
            <a:r>
              <a:rPr lang="en-US" sz="1800" dirty="0">
                <a:solidFill>
                  <a:schemeClr val="bg2"/>
                </a:solidFill>
                <a:latin typeface="Lucida Sans Typewriter" pitchFamily="49" charset="0"/>
              </a:rPr>
              <a:t>()</a:t>
            </a:r>
          </a:p>
          <a:p>
            <a:pPr defTabSz="288925"/>
            <a:r>
              <a:rPr lang="en-US" sz="1800" dirty="0">
                <a:solidFill>
                  <a:schemeClr val="bg2"/>
                </a:solidFill>
                <a:latin typeface="Lucida Sans Typewriter" pitchFamily="49" charset="0"/>
              </a:rPr>
              <a:t>rects1 = </a:t>
            </a:r>
            <a:r>
              <a:rPr lang="en-US" sz="1800" dirty="0" err="1">
                <a:solidFill>
                  <a:schemeClr val="bg2"/>
                </a:solidFill>
                <a:latin typeface="Lucida Sans Typewriter" pitchFamily="49" charset="0"/>
              </a:rPr>
              <a:t>ax.bar</a:t>
            </a:r>
            <a:r>
              <a:rPr lang="en-US" sz="1800" dirty="0">
                <a:solidFill>
                  <a:schemeClr val="bg2"/>
                </a:solidFill>
                <a:latin typeface="Lucida Sans Typewriter" pitchFamily="49" charset="0"/>
              </a:rPr>
              <a:t>(</a:t>
            </a:r>
            <a:r>
              <a:rPr lang="en-US" sz="1800" dirty="0" err="1">
                <a:solidFill>
                  <a:schemeClr val="bg2"/>
                </a:solidFill>
                <a:latin typeface="Lucida Sans Typewriter" pitchFamily="49" charset="0"/>
              </a:rPr>
              <a:t>ind</a:t>
            </a:r>
            <a:r>
              <a:rPr lang="en-US" sz="1800" dirty="0">
                <a:solidFill>
                  <a:schemeClr val="bg2"/>
                </a:solidFill>
                <a:latin typeface="Lucida Sans Typewriter" pitchFamily="49" charset="0"/>
              </a:rPr>
              <a:t>, </a:t>
            </a:r>
            <a:r>
              <a:rPr lang="en-US" sz="1800" dirty="0" err="1">
                <a:solidFill>
                  <a:schemeClr val="bg2"/>
                </a:solidFill>
                <a:latin typeface="Lucida Sans Typewriter" pitchFamily="49" charset="0"/>
              </a:rPr>
              <a:t>men_means</a:t>
            </a:r>
            <a:r>
              <a:rPr lang="en-US" sz="1800" dirty="0">
                <a:solidFill>
                  <a:schemeClr val="bg2"/>
                </a:solidFill>
                <a:latin typeface="Lucida Sans Typewriter" pitchFamily="49" charset="0"/>
              </a:rPr>
              <a:t>, width, color='r’,</a:t>
            </a:r>
            <a:r>
              <a:rPr lang="en-US" sz="1800" dirty="0" err="1">
                <a:solidFill>
                  <a:schemeClr val="bg2"/>
                </a:solidFill>
                <a:latin typeface="Lucida Sans Typewriter" pitchFamily="49" charset="0"/>
              </a:rPr>
              <a:t>yerr</a:t>
            </a:r>
            <a:r>
              <a:rPr lang="en-US" sz="1800" dirty="0">
                <a:solidFill>
                  <a:schemeClr val="bg2"/>
                </a:solidFill>
                <a:latin typeface="Lucida Sans Typewriter" pitchFamily="49" charset="0"/>
              </a:rPr>
              <a:t>=</a:t>
            </a:r>
            <a:r>
              <a:rPr lang="en-US" sz="1800" dirty="0" err="1">
                <a:solidFill>
                  <a:schemeClr val="bg2"/>
                </a:solidFill>
                <a:latin typeface="Lucida Sans Typewriter" pitchFamily="49" charset="0"/>
              </a:rPr>
              <a:t>men_std</a:t>
            </a:r>
            <a:r>
              <a:rPr lang="en-US" sz="1800" dirty="0">
                <a:solidFill>
                  <a:schemeClr val="bg2"/>
                </a:solidFill>
                <a:latin typeface="Lucida Sans Typewriter" pitchFamily="49" charset="0"/>
              </a:rPr>
              <a:t>)</a:t>
            </a:r>
          </a:p>
          <a:p>
            <a:pPr defTabSz="288925"/>
            <a:r>
              <a:rPr lang="en-US" sz="1800" dirty="0">
                <a:solidFill>
                  <a:schemeClr val="bg2"/>
                </a:solidFill>
                <a:latin typeface="Lucida Sans Typewriter" pitchFamily="49" charset="0"/>
              </a:rPr>
              <a:t>rects2 = </a:t>
            </a:r>
            <a:r>
              <a:rPr lang="en-US" sz="1800" dirty="0" err="1">
                <a:solidFill>
                  <a:schemeClr val="bg2"/>
                </a:solidFill>
                <a:latin typeface="Lucida Sans Typewriter" pitchFamily="49" charset="0"/>
              </a:rPr>
              <a:t>ax.bar</a:t>
            </a:r>
            <a:r>
              <a:rPr lang="en-US" sz="1800" dirty="0">
                <a:solidFill>
                  <a:schemeClr val="bg2"/>
                </a:solidFill>
                <a:latin typeface="Lucida Sans Typewriter" pitchFamily="49" charset="0"/>
              </a:rPr>
              <a:t>(</a:t>
            </a:r>
            <a:r>
              <a:rPr lang="en-US" sz="1800" dirty="0" err="1">
                <a:solidFill>
                  <a:schemeClr val="bg2"/>
                </a:solidFill>
                <a:latin typeface="Lucida Sans Typewriter" pitchFamily="49" charset="0"/>
              </a:rPr>
              <a:t>ind</a:t>
            </a:r>
            <a:r>
              <a:rPr lang="en-US" sz="1800" dirty="0">
                <a:solidFill>
                  <a:schemeClr val="bg2"/>
                </a:solidFill>
                <a:latin typeface="Lucida Sans Typewriter" pitchFamily="49" charset="0"/>
              </a:rPr>
              <a:t> + width, </a:t>
            </a:r>
            <a:r>
              <a:rPr lang="en-US" sz="1800" dirty="0" err="1">
                <a:solidFill>
                  <a:schemeClr val="bg2"/>
                </a:solidFill>
                <a:latin typeface="Lucida Sans Typewriter" pitchFamily="49" charset="0"/>
              </a:rPr>
              <a:t>women_means</a:t>
            </a:r>
            <a:r>
              <a:rPr lang="en-US" sz="1800" dirty="0">
                <a:solidFill>
                  <a:schemeClr val="bg2"/>
                </a:solidFill>
                <a:latin typeface="Lucida Sans Typewriter" pitchFamily="49" charset="0"/>
              </a:rPr>
              <a:t>, width, color='y’, </a:t>
            </a:r>
            <a:r>
              <a:rPr lang="en-US" sz="1800" dirty="0" err="1">
                <a:solidFill>
                  <a:schemeClr val="bg2"/>
                </a:solidFill>
                <a:latin typeface="Lucida Sans Typewriter" pitchFamily="49" charset="0"/>
              </a:rPr>
              <a:t>yerr</a:t>
            </a:r>
            <a:r>
              <a:rPr lang="en-US" sz="1800" dirty="0">
                <a:solidFill>
                  <a:schemeClr val="bg2"/>
                </a:solidFill>
                <a:latin typeface="Lucida Sans Typewriter" pitchFamily="49" charset="0"/>
              </a:rPr>
              <a:t>=</a:t>
            </a:r>
            <a:r>
              <a:rPr lang="en-US" sz="1800" dirty="0" err="1">
                <a:solidFill>
                  <a:schemeClr val="bg2"/>
                </a:solidFill>
                <a:latin typeface="Lucida Sans Typewriter" pitchFamily="49" charset="0"/>
              </a:rPr>
              <a:t>women_std</a:t>
            </a:r>
            <a:r>
              <a:rPr lang="en-US" sz="1800" dirty="0">
                <a:solidFill>
                  <a:schemeClr val="bg2"/>
                </a:solidFill>
                <a:latin typeface="Lucida Sans Typewriter" pitchFamily="49" charset="0"/>
              </a:rPr>
              <a:t>)</a:t>
            </a:r>
          </a:p>
          <a:p>
            <a:pPr defTabSz="288925"/>
            <a:endParaRPr lang="en-US" sz="1800" dirty="0">
              <a:solidFill>
                <a:schemeClr val="bg2"/>
              </a:solidFill>
              <a:latin typeface="Lucida Sans Typewriter" pitchFamily="49" charset="0"/>
            </a:endParaRPr>
          </a:p>
          <a:p>
            <a:pPr defTabSz="288925"/>
            <a:r>
              <a:rPr lang="en-US" sz="1800" dirty="0">
                <a:solidFill>
                  <a:schemeClr val="bg2"/>
                </a:solidFill>
                <a:latin typeface="Lucida Sans Typewriter" pitchFamily="49" charset="0"/>
              </a:rPr>
              <a:t># add some text for labels, title and axes ticks</a:t>
            </a:r>
          </a:p>
          <a:p>
            <a:pPr defTabSz="288925"/>
            <a:r>
              <a:rPr lang="en-US" sz="1800" dirty="0" err="1">
                <a:solidFill>
                  <a:schemeClr val="bg2"/>
                </a:solidFill>
                <a:latin typeface="Lucida Sans Typewriter" pitchFamily="49" charset="0"/>
              </a:rPr>
              <a:t>ax.set_xticks</a:t>
            </a:r>
            <a:r>
              <a:rPr lang="en-US" sz="1800" dirty="0">
                <a:solidFill>
                  <a:schemeClr val="bg2"/>
                </a:solidFill>
                <a:latin typeface="Lucida Sans Typewriter" pitchFamily="49" charset="0"/>
              </a:rPr>
              <a:t>(</a:t>
            </a:r>
            <a:r>
              <a:rPr lang="en-US" sz="1800" dirty="0" err="1">
                <a:solidFill>
                  <a:schemeClr val="bg2"/>
                </a:solidFill>
                <a:latin typeface="Lucida Sans Typewriter" pitchFamily="49" charset="0"/>
              </a:rPr>
              <a:t>ind</a:t>
            </a:r>
            <a:r>
              <a:rPr lang="en-US" sz="1800" dirty="0">
                <a:solidFill>
                  <a:schemeClr val="bg2"/>
                </a:solidFill>
                <a:latin typeface="Lucida Sans Typewriter" pitchFamily="49" charset="0"/>
              </a:rPr>
              <a:t> + width / 2)</a:t>
            </a:r>
          </a:p>
          <a:p>
            <a:pPr defTabSz="288925"/>
            <a:r>
              <a:rPr lang="en-US" sz="1800" dirty="0" err="1">
                <a:solidFill>
                  <a:schemeClr val="bg2"/>
                </a:solidFill>
                <a:latin typeface="Lucida Sans Typewriter" pitchFamily="49" charset="0"/>
              </a:rPr>
              <a:t>ax.legend</a:t>
            </a:r>
            <a:r>
              <a:rPr lang="en-US" sz="1800" dirty="0">
                <a:solidFill>
                  <a:schemeClr val="bg2"/>
                </a:solidFill>
                <a:latin typeface="Lucida Sans Typewriter" pitchFamily="49" charset="0"/>
              </a:rPr>
              <a:t>((rects1[0], rects2[0]), ('Men', 'Women'))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BAD2A915-764D-6C48-ABA8-9D2EDEB0C0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8007" y="3721541"/>
            <a:ext cx="3866640" cy="3136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1196842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E38B346-DBBF-294B-A38C-FF8EED3FB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Barplot</a:t>
            </a:r>
            <a:r>
              <a:rPr lang="en-US" dirty="0"/>
              <a:t>: </a:t>
            </a:r>
            <a:r>
              <a:rPr lang="en-US" dirty="0" err="1"/>
              <a:t>Seaborn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7F4AF11-EB69-E94E-8F9D-599DD82459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Seaborn</a:t>
            </a:r>
            <a:r>
              <a:rPr lang="en-US" dirty="0"/>
              <a:t> is easier!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02404B43-A025-8C44-8F1C-FC12447748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Copyright © 2017 Elephant Scale.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543A7C8E-D5E5-2F4C-9FBA-BA6A2AF6C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EF9825-4C23-4085-A4E3-B5565466BD91}" type="slidenum">
              <a:rPr lang="en-US" smtClean="0"/>
              <a:pPr>
                <a:defRPr/>
              </a:pPr>
              <a:t>58</a:t>
            </a:fld>
            <a:endParaRPr lang="en-US" dirty="0"/>
          </a:p>
        </p:txBody>
      </p:sp>
      <p:sp>
        <p:nvSpPr>
          <p:cNvPr id="6" name="Text Box 4">
            <a:extLst>
              <a:ext uri="{FF2B5EF4-FFF2-40B4-BE49-F238E27FC236}">
                <a16:creationId xmlns:a16="http://schemas.microsoft.com/office/drawing/2014/main" xmlns="" id="{E130721F-4721-D94E-BDB1-D4DBBD639D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4650" y="1371600"/>
            <a:ext cx="8763000" cy="646331"/>
          </a:xfrm>
          <a:prstGeom prst="rect">
            <a:avLst/>
          </a:prstGeom>
          <a:solidFill>
            <a:schemeClr val="tx1"/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defTabSz="288925"/>
            <a:r>
              <a:rPr lang="en-US" sz="1800" dirty="0">
                <a:solidFill>
                  <a:schemeClr val="bg2"/>
                </a:solidFill>
                <a:latin typeface="Lucida Sans Typewriter" pitchFamily="49" charset="0"/>
              </a:rPr>
              <a:t>ax = </a:t>
            </a:r>
            <a:r>
              <a:rPr lang="en-US" sz="1800" dirty="0" err="1">
                <a:solidFill>
                  <a:schemeClr val="bg2"/>
                </a:solidFill>
                <a:latin typeface="Lucida Sans Typewriter" pitchFamily="49" charset="0"/>
              </a:rPr>
              <a:t>sns.barplot</a:t>
            </a:r>
            <a:r>
              <a:rPr lang="en-US" sz="1800" dirty="0">
                <a:solidFill>
                  <a:schemeClr val="bg2"/>
                </a:solidFill>
                <a:latin typeface="Lucida Sans Typewriter" pitchFamily="49" charset="0"/>
              </a:rPr>
              <a:t>(x="day", y="</a:t>
            </a:r>
            <a:r>
              <a:rPr lang="en-US" sz="1800" dirty="0" err="1">
                <a:solidFill>
                  <a:schemeClr val="bg2"/>
                </a:solidFill>
                <a:latin typeface="Lucida Sans Typewriter" pitchFamily="49" charset="0"/>
              </a:rPr>
              <a:t>total_bill</a:t>
            </a:r>
            <a:r>
              <a:rPr lang="en-US" sz="1800" dirty="0">
                <a:solidFill>
                  <a:schemeClr val="bg2"/>
                </a:solidFill>
                <a:latin typeface="Lucida Sans Typewriter" pitchFamily="49" charset="0"/>
              </a:rPr>
              <a:t>", hue="sex", data=tips)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E0733071-33AC-3E4F-AE36-3BBF294699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5925" y="2247064"/>
            <a:ext cx="6048375" cy="4350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03821448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/>
                <a:cs typeface="ＭＳ Ｐゴシック"/>
              </a:rPr>
              <a:t>Lab: </a:t>
            </a:r>
            <a:r>
              <a:rPr lang="en-US" dirty="0" err="1">
                <a:ea typeface="ＭＳ Ｐゴシック"/>
                <a:cs typeface="ＭＳ Ｐゴシック"/>
              </a:rPr>
              <a:t>m</a:t>
            </a:r>
            <a:r>
              <a:rPr lang="en-US" dirty="0" err="1" smtClean="0">
                <a:ea typeface="ＭＳ Ｐゴシック"/>
                <a:cs typeface="ＭＳ Ｐゴシック"/>
              </a:rPr>
              <a:t>atplotlib</a:t>
            </a:r>
            <a:r>
              <a:rPr lang="en-US" dirty="0" smtClean="0">
                <a:ea typeface="ＭＳ Ｐゴシック"/>
                <a:cs typeface="ＭＳ Ｐゴシック"/>
              </a:rPr>
              <a:t> - intro</a:t>
            </a:r>
            <a:endParaRPr lang="en-US" dirty="0">
              <a:ea typeface="ＭＳ Ｐゴシック"/>
              <a:cs typeface="ＭＳ Ｐゴシック"/>
            </a:endParaRPr>
          </a:p>
        </p:txBody>
      </p:sp>
      <p:sp>
        <p:nvSpPr>
          <p:cNvPr id="2355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19100" y="750889"/>
            <a:ext cx="8718550" cy="5715000"/>
          </a:xfrm>
        </p:spPr>
        <p:txBody>
          <a:bodyPr/>
          <a:lstStyle/>
          <a:p>
            <a:pPr indent="-365780">
              <a:spcBef>
                <a:spcPts val="0"/>
              </a:spcBef>
            </a:pPr>
            <a:r>
              <a:rPr lang="en-US" b="1" dirty="0">
                <a:solidFill>
                  <a:schemeClr val="accent2"/>
                </a:solidFill>
                <a:ea typeface="ＭＳ Ｐゴシック"/>
                <a:cs typeface="ＭＳ Ｐゴシック"/>
              </a:rPr>
              <a:t>Overview</a:t>
            </a:r>
            <a:r>
              <a:rPr lang="en-US" dirty="0" smtClean="0">
                <a:ea typeface="ＭＳ Ｐゴシック"/>
                <a:cs typeface="ＭＳ Ｐゴシック"/>
              </a:rPr>
              <a:t>:</a:t>
            </a:r>
            <a:r>
              <a:rPr lang="en-US" dirty="0">
                <a:ea typeface="ＭＳ Ｐゴシック"/>
                <a:cs typeface="ＭＳ Ｐゴシック"/>
              </a:rPr>
              <a:t/>
            </a:r>
            <a:br>
              <a:rPr lang="en-US" dirty="0">
                <a:ea typeface="ＭＳ Ｐゴシック"/>
                <a:cs typeface="ＭＳ Ｐゴシック"/>
              </a:rPr>
            </a:br>
            <a:r>
              <a:rPr lang="en-US" dirty="0" smtClean="0">
                <a:ea typeface="ＭＳ Ｐゴシック"/>
                <a:cs typeface="ＭＳ Ｐゴシック"/>
              </a:rPr>
              <a:t>Intro to </a:t>
            </a:r>
            <a:r>
              <a:rPr lang="en-US" dirty="0" err="1" smtClean="0">
                <a:ea typeface="ＭＳ Ｐゴシック"/>
                <a:cs typeface="ＭＳ Ｐゴシック"/>
              </a:rPr>
              <a:t>matplotlib</a:t>
            </a:r>
            <a:endParaRPr lang="en-US" dirty="0">
              <a:ea typeface="ＭＳ Ｐゴシック"/>
              <a:cs typeface="ＭＳ Ｐゴシック"/>
            </a:endParaRPr>
          </a:p>
          <a:p>
            <a:pPr indent="-365780">
              <a:spcBef>
                <a:spcPts val="0"/>
              </a:spcBef>
            </a:pPr>
            <a:endParaRPr lang="en-US" b="1" dirty="0">
              <a:solidFill>
                <a:schemeClr val="accent2"/>
              </a:solidFill>
              <a:ea typeface="ＭＳ Ｐゴシック"/>
              <a:cs typeface="ＭＳ Ｐゴシック"/>
            </a:endParaRPr>
          </a:p>
          <a:p>
            <a:pPr indent="-365780">
              <a:spcBef>
                <a:spcPts val="0"/>
              </a:spcBef>
            </a:pPr>
            <a:r>
              <a:rPr lang="en-US" b="1" dirty="0">
                <a:solidFill>
                  <a:schemeClr val="accent2"/>
                </a:solidFill>
                <a:ea typeface="ＭＳ Ｐゴシック"/>
                <a:cs typeface="ＭＳ Ｐゴシック"/>
              </a:rPr>
              <a:t>Approximate time</a:t>
            </a:r>
            <a:r>
              <a:rPr lang="en-US" dirty="0" smtClean="0">
                <a:ea typeface="ＭＳ Ｐゴシック"/>
                <a:cs typeface="ＭＳ Ｐゴシック"/>
              </a:rPr>
              <a:t>:</a:t>
            </a:r>
            <a:r>
              <a:rPr lang="en-US" dirty="0">
                <a:ea typeface="ＭＳ Ｐゴシック"/>
                <a:cs typeface="ＭＳ Ｐゴシック"/>
              </a:rPr>
              <a:t/>
            </a:r>
            <a:br>
              <a:rPr lang="en-US" dirty="0">
                <a:ea typeface="ＭＳ Ｐゴシック"/>
                <a:cs typeface="ＭＳ Ｐゴシック"/>
              </a:rPr>
            </a:br>
            <a:r>
              <a:rPr lang="en-US" dirty="0">
                <a:ea typeface="ＭＳ Ｐゴシック"/>
                <a:cs typeface="ＭＳ Ｐゴシック"/>
              </a:rPr>
              <a:t>1</a:t>
            </a:r>
            <a:r>
              <a:rPr lang="en-US" dirty="0" smtClean="0">
                <a:ea typeface="ＭＳ Ｐゴシック"/>
                <a:cs typeface="ＭＳ Ｐゴシック"/>
              </a:rPr>
              <a:t>0 mins</a:t>
            </a:r>
          </a:p>
          <a:p>
            <a:pPr indent="-365780">
              <a:spcBef>
                <a:spcPts val="0"/>
              </a:spcBef>
            </a:pPr>
            <a:endParaRPr lang="en-US" b="1" dirty="0">
              <a:solidFill>
                <a:schemeClr val="accent2"/>
              </a:solidFill>
              <a:ea typeface="ＭＳ Ｐゴシック"/>
              <a:cs typeface="ＭＳ Ｐゴシック"/>
            </a:endParaRPr>
          </a:p>
          <a:p>
            <a:pPr indent="-365780">
              <a:spcBef>
                <a:spcPts val="0"/>
              </a:spcBef>
            </a:pPr>
            <a:r>
              <a:rPr lang="en-US" b="1" dirty="0" smtClean="0">
                <a:solidFill>
                  <a:schemeClr val="accent2"/>
                </a:solidFill>
                <a:ea typeface="ＭＳ Ｐゴシック"/>
                <a:cs typeface="ＭＳ Ｐゴシック"/>
              </a:rPr>
              <a:t>Instructions:</a:t>
            </a:r>
            <a:endParaRPr lang="en-US" b="1" dirty="0">
              <a:solidFill>
                <a:schemeClr val="accent2"/>
              </a:solidFill>
              <a:ea typeface="ＭＳ Ｐゴシック"/>
              <a:cs typeface="ＭＳ Ｐゴシック"/>
            </a:endParaRPr>
          </a:p>
          <a:p>
            <a:pPr marL="0" indent="0" algn="ctr">
              <a:spcBef>
                <a:spcPts val="0"/>
              </a:spcBef>
              <a:buNone/>
            </a:pPr>
            <a:r>
              <a:rPr lang="en-US" b="1" dirty="0" smtClean="0">
                <a:ea typeface="ＭＳ Ｐゴシック"/>
                <a:cs typeface="ＭＳ Ｐゴシック"/>
              </a:rPr>
              <a:t>06__pythonVisualization </a:t>
            </a:r>
            <a:r>
              <a:rPr lang="en-US" b="1" dirty="0">
                <a:ea typeface="ＭＳ Ｐゴシック"/>
                <a:cs typeface="ＭＳ Ｐゴシック"/>
              </a:rPr>
              <a:t>| </a:t>
            </a:r>
            <a:r>
              <a:rPr lang="en-US" b="1" dirty="0" smtClean="0">
                <a:ea typeface="ＭＳ Ｐゴシック"/>
                <a:cs typeface="ＭＳ Ｐゴシック"/>
              </a:rPr>
              <a:t>6.1-matplotlibIntro.ipynb</a:t>
            </a:r>
            <a:endParaRPr lang="en-US" b="1" dirty="0">
              <a:ea typeface="ＭＳ Ｐゴシック"/>
              <a:cs typeface="ＭＳ Ｐゴシック"/>
            </a:endParaRPr>
          </a:p>
        </p:txBody>
      </p:sp>
      <p:sp>
        <p:nvSpPr>
          <p:cNvPr id="23555" name="AutoShape 4"/>
          <p:cNvSpPr>
            <a:spLocks noChangeArrowheads="1"/>
          </p:cNvSpPr>
          <p:nvPr/>
        </p:nvSpPr>
        <p:spPr bwMode="blackWhite">
          <a:xfrm>
            <a:off x="8356600" y="60325"/>
            <a:ext cx="939800" cy="558800"/>
          </a:xfrm>
          <a:prstGeom prst="star16">
            <a:avLst>
              <a:gd name="adj" fmla="val 37500"/>
            </a:avLst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lIns="91372" tIns="45687" rIns="91372" bIns="45687" anchor="ctr"/>
          <a:lstStyle/>
          <a:p>
            <a:pPr algn="ctr">
              <a:spcBef>
                <a:spcPct val="30000"/>
              </a:spcBef>
            </a:pPr>
            <a:r>
              <a:rPr lang="en-US" sz="2300" b="1" i="1">
                <a:solidFill>
                  <a:srgbClr val="000000"/>
                </a:solidFill>
                <a:latin typeface="Times New Roman" pitchFamily="18" charset="0"/>
              </a:rPr>
              <a:t>Lab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 smtClean="0"/>
              <a:t>Copyright © 2018 Elephant Scale. All rights reserved.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EF9825-4C23-4085-A4E3-B5565466BD91}" type="slidenum">
              <a:rPr lang="en-US" smtClean="0"/>
              <a:pPr>
                <a:defRPr/>
              </a:pPr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0325326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208EA2D-137C-B649-8C77-BC514C00B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Pandas Bar plot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xmlns="" id="{9A037724-ABC9-7042-8B34-9C68862D26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24100" y="2533536"/>
            <a:ext cx="5848350" cy="3963574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3DB1A70E-95E9-7D44-A703-BE1020FE50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Copyright © 2017 Elephant Scale.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FD9DEFC4-4244-EA41-8345-58298892B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EF9825-4C23-4085-A4E3-B5565466BD91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6" name="Text Box 4">
            <a:extLst>
              <a:ext uri="{FF2B5EF4-FFF2-40B4-BE49-F238E27FC236}">
                <a16:creationId xmlns:a16="http://schemas.microsoft.com/office/drawing/2014/main" xmlns="" id="{F984912A-E8AB-7E48-BDED-DD25FCFF0F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4478" y="914400"/>
            <a:ext cx="8763000" cy="1477328"/>
          </a:xfrm>
          <a:prstGeom prst="rect">
            <a:avLst/>
          </a:prstGeom>
          <a:solidFill>
            <a:schemeClr val="tx1"/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defTabSz="288925"/>
            <a:r>
              <a:rPr lang="en-US" sz="1800" b="1" dirty="0" err="1">
                <a:solidFill>
                  <a:schemeClr val="bg2"/>
                </a:solidFill>
                <a:latin typeface="Lucida Sans Typewriter" pitchFamily="49" charset="0"/>
              </a:rPr>
              <a:t>df.groupby</a:t>
            </a:r>
            <a:r>
              <a:rPr lang="en-US" sz="1800" b="1" dirty="0">
                <a:solidFill>
                  <a:schemeClr val="bg2"/>
                </a:solidFill>
                <a:latin typeface="Lucida Sans Typewriter" pitchFamily="49" charset="0"/>
              </a:rPr>
              <a:t>('carrier').mean().plot(kind='bar', </a:t>
            </a:r>
            <a:r>
              <a:rPr lang="en-US" sz="1800" b="1" dirty="0" err="1">
                <a:solidFill>
                  <a:schemeClr val="bg2"/>
                </a:solidFill>
                <a:latin typeface="Lucida Sans Typewriter" pitchFamily="49" charset="0"/>
              </a:rPr>
              <a:t>figsize</a:t>
            </a:r>
            <a:r>
              <a:rPr lang="en-US" sz="1800" b="1" dirty="0">
                <a:solidFill>
                  <a:schemeClr val="bg2"/>
                </a:solidFill>
                <a:latin typeface="Lucida Sans Typewriter" pitchFamily="49" charset="0"/>
              </a:rPr>
              <a:t> =(12,8))</a:t>
            </a:r>
          </a:p>
          <a:p>
            <a:pPr defTabSz="288925"/>
            <a:r>
              <a:rPr lang="en-US" sz="1800" b="1" dirty="0" err="1">
                <a:solidFill>
                  <a:schemeClr val="bg2"/>
                </a:solidFill>
                <a:latin typeface="Lucida Sans Typewriter" pitchFamily="49" charset="0"/>
              </a:rPr>
              <a:t>plt.xticks</a:t>
            </a:r>
            <a:r>
              <a:rPr lang="en-US" sz="1800" b="1" dirty="0">
                <a:solidFill>
                  <a:schemeClr val="bg2"/>
                </a:solidFill>
                <a:latin typeface="Lucida Sans Typewriter" pitchFamily="49" charset="0"/>
              </a:rPr>
              <a:t>(rotation=0)</a:t>
            </a:r>
          </a:p>
          <a:p>
            <a:pPr defTabSz="288925"/>
            <a:r>
              <a:rPr lang="en-US" sz="1800" b="1" dirty="0" err="1">
                <a:solidFill>
                  <a:schemeClr val="bg2"/>
                </a:solidFill>
                <a:latin typeface="Lucida Sans Typewriter" pitchFamily="49" charset="0"/>
              </a:rPr>
              <a:t>plt.xlabel</a:t>
            </a:r>
            <a:r>
              <a:rPr lang="en-US" sz="1800" b="1" dirty="0">
                <a:solidFill>
                  <a:schemeClr val="bg2"/>
                </a:solidFill>
                <a:latin typeface="Lucida Sans Typewriter" pitchFamily="49" charset="0"/>
              </a:rPr>
              <a:t>('Carrier’)</a:t>
            </a:r>
          </a:p>
          <a:p>
            <a:pPr defTabSz="288925"/>
            <a:r>
              <a:rPr lang="en-US" sz="1800" b="1" dirty="0" err="1">
                <a:solidFill>
                  <a:schemeClr val="bg2"/>
                </a:solidFill>
                <a:latin typeface="Lucida Sans Typewriter" pitchFamily="49" charset="0"/>
              </a:rPr>
              <a:t>plt.ylabel</a:t>
            </a:r>
            <a:r>
              <a:rPr lang="en-US" sz="1800" b="1" dirty="0">
                <a:solidFill>
                  <a:schemeClr val="bg2"/>
                </a:solidFill>
                <a:latin typeface="Lucida Sans Typewriter" pitchFamily="49" charset="0"/>
              </a:rPr>
              <a:t>(‘Delay’)</a:t>
            </a:r>
          </a:p>
          <a:p>
            <a:pPr defTabSz="288925"/>
            <a:r>
              <a:rPr lang="en-US" sz="1800" b="1" dirty="0" err="1">
                <a:solidFill>
                  <a:schemeClr val="bg2"/>
                </a:solidFill>
                <a:latin typeface="Lucida Sans Typewriter" pitchFamily="49" charset="0"/>
              </a:rPr>
              <a:t>plt.title</a:t>
            </a:r>
            <a:r>
              <a:rPr lang="en-US" sz="1800" b="1" dirty="0">
                <a:solidFill>
                  <a:schemeClr val="bg2"/>
                </a:solidFill>
                <a:latin typeface="Lucida Sans Typewriter" pitchFamily="49" charset="0"/>
              </a:rPr>
              <a:t>('Average Arrival Delay')</a:t>
            </a:r>
          </a:p>
        </p:txBody>
      </p:sp>
    </p:spTree>
    <p:extLst>
      <p:ext uri="{BB962C8B-B14F-4D97-AF65-F5344CB8AC3E}">
        <p14:creationId xmlns:p14="http://schemas.microsoft.com/office/powerpoint/2010/main" xmlns="" val="118645859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/>
                <a:cs typeface="ＭＳ Ｐゴシック"/>
              </a:rPr>
              <a:t>Lab: </a:t>
            </a:r>
            <a:r>
              <a:rPr lang="en-US" dirty="0" err="1">
                <a:ea typeface="ＭＳ Ｐゴシック"/>
                <a:cs typeface="ＭＳ Ｐゴシック"/>
              </a:rPr>
              <a:t>m</a:t>
            </a:r>
            <a:r>
              <a:rPr lang="en-US" dirty="0" err="1" smtClean="0">
                <a:ea typeface="ＭＳ Ｐゴシック"/>
                <a:cs typeface="ＭＳ Ｐゴシック"/>
              </a:rPr>
              <a:t>atplotlib</a:t>
            </a:r>
            <a:r>
              <a:rPr lang="en-US" dirty="0" smtClean="0">
                <a:ea typeface="ＭＳ Ｐゴシック"/>
                <a:cs typeface="ＭＳ Ｐゴシック"/>
              </a:rPr>
              <a:t> - cars</a:t>
            </a:r>
            <a:endParaRPr lang="en-US" dirty="0">
              <a:ea typeface="ＭＳ Ｐゴシック"/>
              <a:cs typeface="ＭＳ Ｐゴシック"/>
            </a:endParaRPr>
          </a:p>
        </p:txBody>
      </p:sp>
      <p:sp>
        <p:nvSpPr>
          <p:cNvPr id="2355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19100" y="750889"/>
            <a:ext cx="8718550" cy="5715000"/>
          </a:xfrm>
        </p:spPr>
        <p:txBody>
          <a:bodyPr/>
          <a:lstStyle/>
          <a:p>
            <a:pPr indent="-365780">
              <a:spcBef>
                <a:spcPts val="0"/>
              </a:spcBef>
            </a:pPr>
            <a:r>
              <a:rPr lang="en-US" b="1" dirty="0">
                <a:solidFill>
                  <a:schemeClr val="accent2"/>
                </a:solidFill>
                <a:ea typeface="ＭＳ Ｐゴシック"/>
                <a:cs typeface="ＭＳ Ｐゴシック"/>
              </a:rPr>
              <a:t>Overview</a:t>
            </a:r>
            <a:r>
              <a:rPr lang="en-US" dirty="0" smtClean="0">
                <a:ea typeface="ＭＳ Ｐゴシック"/>
                <a:cs typeface="ＭＳ Ｐゴシック"/>
              </a:rPr>
              <a:t>:</a:t>
            </a:r>
            <a:r>
              <a:rPr lang="en-US" dirty="0">
                <a:ea typeface="ＭＳ Ｐゴシック"/>
                <a:cs typeface="ＭＳ Ｐゴシック"/>
              </a:rPr>
              <a:t/>
            </a:r>
            <a:br>
              <a:rPr lang="en-US" dirty="0">
                <a:ea typeface="ＭＳ Ｐゴシック"/>
                <a:cs typeface="ＭＳ Ｐゴシック"/>
              </a:rPr>
            </a:br>
            <a:r>
              <a:rPr lang="en-US" dirty="0" smtClean="0">
                <a:ea typeface="ＭＳ Ｐゴシック"/>
                <a:cs typeface="ＭＳ Ｐゴシック"/>
              </a:rPr>
              <a:t>Learn </a:t>
            </a:r>
            <a:r>
              <a:rPr lang="en-US" dirty="0" err="1" smtClean="0">
                <a:ea typeface="ＭＳ Ｐゴシック"/>
                <a:cs typeface="ＭＳ Ｐゴシック"/>
              </a:rPr>
              <a:t>matplotlib</a:t>
            </a:r>
            <a:r>
              <a:rPr lang="en-US" dirty="0" smtClean="0">
                <a:ea typeface="ＭＳ Ｐゴシック"/>
                <a:cs typeface="ＭＳ Ｐゴシック"/>
              </a:rPr>
              <a:t> and </a:t>
            </a:r>
            <a:r>
              <a:rPr lang="en-US" dirty="0" err="1" smtClean="0">
                <a:ea typeface="ＭＳ Ｐゴシック"/>
                <a:cs typeface="ＭＳ Ｐゴシック"/>
              </a:rPr>
              <a:t>seaborn</a:t>
            </a:r>
            <a:r>
              <a:rPr lang="en-US" dirty="0" smtClean="0">
                <a:ea typeface="ＭＳ Ｐゴシック"/>
                <a:cs typeface="ＭＳ Ｐゴシック"/>
              </a:rPr>
              <a:t> by exploration of the cars dataset</a:t>
            </a:r>
            <a:endParaRPr lang="en-US" dirty="0">
              <a:ea typeface="ＭＳ Ｐゴシック"/>
              <a:cs typeface="ＭＳ Ｐゴシック"/>
            </a:endParaRPr>
          </a:p>
          <a:p>
            <a:pPr indent="-365780">
              <a:spcBef>
                <a:spcPts val="0"/>
              </a:spcBef>
            </a:pPr>
            <a:endParaRPr lang="en-US" b="1" dirty="0">
              <a:solidFill>
                <a:schemeClr val="accent2"/>
              </a:solidFill>
              <a:ea typeface="ＭＳ Ｐゴシック"/>
              <a:cs typeface="ＭＳ Ｐゴシック"/>
            </a:endParaRPr>
          </a:p>
          <a:p>
            <a:pPr indent="-365780">
              <a:spcBef>
                <a:spcPts val="0"/>
              </a:spcBef>
            </a:pPr>
            <a:r>
              <a:rPr lang="en-US" b="1" dirty="0">
                <a:solidFill>
                  <a:schemeClr val="accent2"/>
                </a:solidFill>
                <a:ea typeface="ＭＳ Ｐゴシック"/>
                <a:cs typeface="ＭＳ Ｐゴシック"/>
              </a:rPr>
              <a:t>Approximate time</a:t>
            </a:r>
            <a:r>
              <a:rPr lang="en-US" dirty="0" smtClean="0">
                <a:ea typeface="ＭＳ Ｐゴシック"/>
                <a:cs typeface="ＭＳ Ｐゴシック"/>
              </a:rPr>
              <a:t>:</a:t>
            </a:r>
            <a:r>
              <a:rPr lang="en-US" dirty="0">
                <a:ea typeface="ＭＳ Ｐゴシック"/>
                <a:cs typeface="ＭＳ Ｐゴシック"/>
              </a:rPr>
              <a:t/>
            </a:r>
            <a:br>
              <a:rPr lang="en-US" dirty="0">
                <a:ea typeface="ＭＳ Ｐゴシック"/>
                <a:cs typeface="ＭＳ Ｐゴシック"/>
              </a:rPr>
            </a:br>
            <a:r>
              <a:rPr lang="en-US" dirty="0" smtClean="0">
                <a:ea typeface="ＭＳ Ｐゴシック"/>
                <a:cs typeface="ＭＳ Ｐゴシック"/>
              </a:rPr>
              <a:t>20 mins</a:t>
            </a:r>
          </a:p>
          <a:p>
            <a:pPr indent="-365780">
              <a:spcBef>
                <a:spcPts val="0"/>
              </a:spcBef>
            </a:pPr>
            <a:endParaRPr lang="en-US" b="1" dirty="0">
              <a:solidFill>
                <a:schemeClr val="accent2"/>
              </a:solidFill>
              <a:ea typeface="ＭＳ Ｐゴシック"/>
              <a:cs typeface="ＭＳ Ｐゴシック"/>
            </a:endParaRPr>
          </a:p>
          <a:p>
            <a:pPr indent="-365780">
              <a:spcBef>
                <a:spcPts val="0"/>
              </a:spcBef>
            </a:pPr>
            <a:r>
              <a:rPr lang="en-US" b="1" dirty="0" smtClean="0">
                <a:solidFill>
                  <a:schemeClr val="accent2"/>
                </a:solidFill>
                <a:ea typeface="ＭＳ Ｐゴシック"/>
                <a:cs typeface="ＭＳ Ｐゴシック"/>
              </a:rPr>
              <a:t>Instructions:</a:t>
            </a:r>
            <a:endParaRPr lang="en-US" b="1" dirty="0">
              <a:solidFill>
                <a:schemeClr val="accent2"/>
              </a:solidFill>
              <a:ea typeface="ＭＳ Ｐゴシック"/>
              <a:cs typeface="ＭＳ Ｐゴシック"/>
            </a:endParaRPr>
          </a:p>
          <a:p>
            <a:pPr marL="0" indent="0" algn="ctr">
              <a:spcBef>
                <a:spcPts val="0"/>
              </a:spcBef>
              <a:buNone/>
            </a:pPr>
            <a:r>
              <a:rPr lang="en-US" b="1" dirty="0" smtClean="0">
                <a:ea typeface="ＭＳ Ｐゴシック"/>
                <a:cs typeface="ＭＳ Ｐゴシック"/>
              </a:rPr>
              <a:t>06__pythonVisualization </a:t>
            </a:r>
            <a:r>
              <a:rPr lang="en-US" b="1" dirty="0">
                <a:ea typeface="ＭＳ Ｐゴシック"/>
                <a:cs typeface="ＭＳ Ｐゴシック"/>
              </a:rPr>
              <a:t>| </a:t>
            </a:r>
            <a:r>
              <a:rPr lang="en-US" b="1" dirty="0" smtClean="0">
                <a:ea typeface="ＭＳ Ｐゴシック"/>
                <a:cs typeface="ＭＳ Ｐゴシック"/>
              </a:rPr>
              <a:t>6.2-matplotlibCars.ipynb</a:t>
            </a:r>
            <a:endParaRPr lang="en-US" b="1" dirty="0">
              <a:ea typeface="ＭＳ Ｐゴシック"/>
              <a:cs typeface="ＭＳ Ｐゴシック"/>
            </a:endParaRPr>
          </a:p>
        </p:txBody>
      </p:sp>
      <p:sp>
        <p:nvSpPr>
          <p:cNvPr id="23555" name="AutoShape 4"/>
          <p:cNvSpPr>
            <a:spLocks noChangeArrowheads="1"/>
          </p:cNvSpPr>
          <p:nvPr/>
        </p:nvSpPr>
        <p:spPr bwMode="blackWhite">
          <a:xfrm>
            <a:off x="8356600" y="60325"/>
            <a:ext cx="939800" cy="558800"/>
          </a:xfrm>
          <a:prstGeom prst="star16">
            <a:avLst>
              <a:gd name="adj" fmla="val 37500"/>
            </a:avLst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lIns="91372" tIns="45687" rIns="91372" bIns="45687" anchor="ctr"/>
          <a:lstStyle/>
          <a:p>
            <a:pPr algn="ctr">
              <a:spcBef>
                <a:spcPct val="30000"/>
              </a:spcBef>
            </a:pPr>
            <a:r>
              <a:rPr lang="en-US" sz="2300" b="1" i="1">
                <a:solidFill>
                  <a:srgbClr val="000000"/>
                </a:solidFill>
                <a:latin typeface="Times New Roman" pitchFamily="18" charset="0"/>
              </a:rPr>
              <a:t>Lab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 smtClean="0"/>
              <a:t>Copyright © 2018 Elephant Scale. All rights reserved.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EF9825-4C23-4085-A4E3-B5565466BD91}" type="slidenum">
              <a:rPr lang="en-US" smtClean="0"/>
              <a:pPr>
                <a:defRPr/>
              </a:pPr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23169505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0C3D85E-7C8F-6E46-B90D-246CCA922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C9024F30-BDEC-A540-9893-1E3028DE0C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 smtClean="0"/>
              <a:t>Copyright © 2018 Elephant Scale.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7ECFB90F-1D1E-294A-B524-D244BD163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EF9825-4C23-4085-A4E3-B5565466BD91}" type="slidenum">
              <a:rPr lang="en-US" smtClean="0"/>
              <a:pPr>
                <a:defRPr/>
              </a:pPr>
              <a:t>61</a:t>
            </a:fld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50" y="1140222"/>
            <a:ext cx="8902700" cy="5007768"/>
          </a:xfrm>
        </p:spPr>
      </p:pic>
    </p:spTree>
    <p:extLst>
      <p:ext uri="{BB962C8B-B14F-4D97-AF65-F5344CB8AC3E}">
        <p14:creationId xmlns="" xmlns:p14="http://schemas.microsoft.com/office/powerpoint/2010/main" val="71535532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90C3808-1392-354F-AF70-6211BF8F4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557A88C-F336-AD4F-B989-593F50464F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F5CE889B-17A8-634F-B84D-8D512DC331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Copyright © 2017 Elephant Scale.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C417D8C0-9A5C-3142-B3B5-00B4A0CA87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EF9825-4C23-4085-A4E3-B5565466BD91}" type="slidenum">
              <a:rPr lang="en-US" smtClean="0"/>
              <a:pPr>
                <a:defRPr/>
              </a:pPr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0847937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208EA2D-137C-B649-8C77-BC514C00B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</a:t>
            </a:r>
            <a:r>
              <a:rPr lang="en-US" dirty="0" smtClean="0"/>
              <a:t>andas visualization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3DB1A70E-95E9-7D44-A703-BE1020FE50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 smtClean="0"/>
              <a:t>Copyright © 2018 Elephant Scale.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FD9DEFC4-4244-EA41-8345-58298892B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EF9825-4C23-4085-A4E3-B5565466BD91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ext Box 4">
            <a:extLst>
              <a:ext uri="{FF2B5EF4-FFF2-40B4-BE49-F238E27FC236}">
                <a16:creationId xmlns:a16="http://schemas.microsoft.com/office/drawing/2014/main" xmlns="" id="{F984912A-E8AB-7E48-BDED-DD25FCFF0F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4478" y="914400"/>
            <a:ext cx="8763000" cy="1938992"/>
          </a:xfrm>
          <a:prstGeom prst="rect">
            <a:avLst/>
          </a:prstGeom>
          <a:solidFill>
            <a:schemeClr val="tx1"/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defTabSz="288925"/>
            <a:r>
              <a:rPr lang="en-US" sz="2000" b="1" dirty="0" smtClean="0">
                <a:solidFill>
                  <a:schemeClr val="accent2"/>
                </a:solidFill>
                <a:latin typeface="Lucida Sans Typewriter" pitchFamily="49" charset="0"/>
              </a:rPr>
              <a:t>&gt;&gt;&gt; </a:t>
            </a:r>
            <a:r>
              <a:rPr lang="en-US" sz="2000" b="1" dirty="0" err="1" smtClean="0">
                <a:solidFill>
                  <a:schemeClr val="accent2"/>
                </a:solidFill>
                <a:latin typeface="Lucida Sans Typewriter" pitchFamily="49" charset="0"/>
              </a:rPr>
              <a:t>df.groupby</a:t>
            </a:r>
            <a:r>
              <a:rPr lang="en-US" sz="2000" b="1" dirty="0">
                <a:solidFill>
                  <a:schemeClr val="accent2"/>
                </a:solidFill>
                <a:latin typeface="Lucida Sans Typewriter" pitchFamily="49" charset="0"/>
              </a:rPr>
              <a:t>('carrier').mean().plot(kind='bar', </a:t>
            </a:r>
            <a:r>
              <a:rPr lang="en-US" sz="2000" b="1" dirty="0" err="1">
                <a:solidFill>
                  <a:schemeClr val="accent2"/>
                </a:solidFill>
                <a:latin typeface="Lucida Sans Typewriter" pitchFamily="49" charset="0"/>
              </a:rPr>
              <a:t>figsize</a:t>
            </a:r>
            <a:r>
              <a:rPr lang="en-US" sz="2000" b="1" dirty="0">
                <a:solidFill>
                  <a:schemeClr val="accent2"/>
                </a:solidFill>
                <a:latin typeface="Lucida Sans Typewriter" pitchFamily="49" charset="0"/>
              </a:rPr>
              <a:t> =(12,8))</a:t>
            </a:r>
          </a:p>
          <a:p>
            <a:pPr defTabSz="288925"/>
            <a:r>
              <a:rPr lang="en-US" sz="2000" b="1" dirty="0" smtClean="0">
                <a:solidFill>
                  <a:schemeClr val="accent2"/>
                </a:solidFill>
                <a:latin typeface="Lucida Sans Typewriter" pitchFamily="49" charset="0"/>
              </a:rPr>
              <a:t>&gt;&gt;&gt; </a:t>
            </a:r>
            <a:r>
              <a:rPr lang="en-US" sz="2000" b="1" dirty="0" err="1" smtClean="0">
                <a:solidFill>
                  <a:schemeClr val="accent2"/>
                </a:solidFill>
                <a:latin typeface="Lucida Sans Typewriter" pitchFamily="49" charset="0"/>
              </a:rPr>
              <a:t>plt.xticks</a:t>
            </a:r>
            <a:r>
              <a:rPr lang="en-US" sz="2000" b="1" dirty="0" smtClean="0">
                <a:solidFill>
                  <a:schemeClr val="accent2"/>
                </a:solidFill>
                <a:latin typeface="Lucida Sans Typewriter" pitchFamily="49" charset="0"/>
              </a:rPr>
              <a:t>(rotation=0</a:t>
            </a:r>
            <a:r>
              <a:rPr lang="en-US" sz="2000" b="1" dirty="0">
                <a:solidFill>
                  <a:schemeClr val="accent2"/>
                </a:solidFill>
                <a:latin typeface="Lucida Sans Typewriter" pitchFamily="49" charset="0"/>
              </a:rPr>
              <a:t>)</a:t>
            </a:r>
          </a:p>
          <a:p>
            <a:pPr defTabSz="288925"/>
            <a:r>
              <a:rPr lang="en-US" sz="2000" b="1" dirty="0" smtClean="0">
                <a:solidFill>
                  <a:schemeClr val="accent2"/>
                </a:solidFill>
                <a:latin typeface="Lucida Sans Typewriter" pitchFamily="49" charset="0"/>
              </a:rPr>
              <a:t>&gt;&gt;&gt; </a:t>
            </a:r>
            <a:r>
              <a:rPr lang="en-US" sz="2000" b="1" dirty="0" err="1" smtClean="0">
                <a:solidFill>
                  <a:schemeClr val="accent2"/>
                </a:solidFill>
                <a:latin typeface="Lucida Sans Typewriter" pitchFamily="49" charset="0"/>
              </a:rPr>
              <a:t>plt.xlabel</a:t>
            </a:r>
            <a:r>
              <a:rPr lang="en-US" sz="2000" b="1" dirty="0">
                <a:solidFill>
                  <a:schemeClr val="accent2"/>
                </a:solidFill>
                <a:latin typeface="Lucida Sans Typewriter" pitchFamily="49" charset="0"/>
              </a:rPr>
              <a:t>('Carrier’)</a:t>
            </a:r>
          </a:p>
          <a:p>
            <a:pPr defTabSz="288925"/>
            <a:r>
              <a:rPr lang="en-US" sz="2000" b="1" dirty="0" smtClean="0">
                <a:solidFill>
                  <a:schemeClr val="accent2"/>
                </a:solidFill>
                <a:latin typeface="Lucida Sans Typewriter" pitchFamily="49" charset="0"/>
              </a:rPr>
              <a:t>&gt;&gt;&gt; </a:t>
            </a:r>
            <a:r>
              <a:rPr lang="en-US" sz="2000" b="1" dirty="0" err="1" smtClean="0">
                <a:solidFill>
                  <a:schemeClr val="accent2"/>
                </a:solidFill>
                <a:latin typeface="Lucida Sans Typewriter" pitchFamily="49" charset="0"/>
              </a:rPr>
              <a:t>plt.ylabel</a:t>
            </a:r>
            <a:r>
              <a:rPr lang="en-US" sz="2000" b="1" dirty="0">
                <a:solidFill>
                  <a:schemeClr val="accent2"/>
                </a:solidFill>
                <a:latin typeface="Lucida Sans Typewriter" pitchFamily="49" charset="0"/>
              </a:rPr>
              <a:t>(‘Delay’)</a:t>
            </a:r>
          </a:p>
          <a:p>
            <a:pPr defTabSz="288925"/>
            <a:r>
              <a:rPr lang="en-US" sz="2000" b="1" dirty="0" smtClean="0">
                <a:solidFill>
                  <a:schemeClr val="accent2"/>
                </a:solidFill>
                <a:latin typeface="Lucida Sans Typewriter" pitchFamily="49" charset="0"/>
              </a:rPr>
              <a:t>&gt;&gt;&gt; </a:t>
            </a:r>
            <a:r>
              <a:rPr lang="en-US" sz="2000" b="1" dirty="0" err="1" smtClean="0">
                <a:solidFill>
                  <a:schemeClr val="accent2"/>
                </a:solidFill>
                <a:latin typeface="Lucida Sans Typewriter" pitchFamily="49" charset="0"/>
              </a:rPr>
              <a:t>plt.title</a:t>
            </a:r>
            <a:r>
              <a:rPr lang="en-US" sz="2000" b="1" dirty="0">
                <a:solidFill>
                  <a:schemeClr val="accent2"/>
                </a:solidFill>
                <a:latin typeface="Lucida Sans Typewriter" pitchFamily="49" charset="0"/>
              </a:rPr>
              <a:t>('Average Arrival Delay')</a:t>
            </a:r>
          </a:p>
        </p:txBody>
      </p:sp>
      <p:pic>
        <p:nvPicPr>
          <p:cNvPr id="8" name="Content Placeholder 8">
            <a:extLst>
              <a:ext uri="{FF2B5EF4-FFF2-40B4-BE49-F238E27FC236}">
                <a16:creationId xmlns:a16="http://schemas.microsoft.com/office/drawing/2014/main" xmlns="" id="{9A037724-ABC9-7042-8B34-9C68862D2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324100" y="3026422"/>
            <a:ext cx="4783367" cy="32418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19942372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04850" y="2645288"/>
            <a:ext cx="8121650" cy="1214438"/>
          </a:xfrm>
        </p:spPr>
        <p:txBody>
          <a:bodyPr>
            <a:normAutofit/>
          </a:bodyPr>
          <a:lstStyle/>
          <a:p>
            <a:r>
              <a:rPr lang="en-US" sz="4000" dirty="0" err="1">
                <a:ea typeface="ＭＳ Ｐゴシック"/>
                <a:cs typeface="ＭＳ Ｐゴシック"/>
              </a:rPr>
              <a:t>Matplotlib</a:t>
            </a:r>
            <a:endParaRPr lang="en-US" sz="4000" dirty="0">
              <a:ea typeface="ＭＳ Ｐゴシック"/>
              <a:cs typeface="ＭＳ Ｐゴシック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sz="quarter" idx="1"/>
          </p:nvPr>
        </p:nvSpPr>
        <p:spPr>
          <a:xfrm>
            <a:off x="2498725" y="4119563"/>
            <a:ext cx="6335713" cy="400685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2362200" y="4134162"/>
            <a:ext cx="6472238" cy="1878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07" tIns="46005" rIns="92007" bIns="46005" numCol="1" anchor="t" anchorCtr="0" compatLnSpc="1">
            <a:prstTxWarp prst="textNoShape">
              <a:avLst/>
            </a:prstTxWarp>
            <a:spAutoFit/>
          </a:bodyPr>
          <a:lstStyle>
            <a:lvl1pPr marL="0" indent="0" algn="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Monotype Sorts" pitchFamily="-110" charset="2"/>
              <a:buNone/>
              <a:defRPr sz="2000">
                <a:solidFill>
                  <a:srgbClr val="000000"/>
                </a:solidFill>
                <a:latin typeface="+mn-lt"/>
                <a:ea typeface="ＭＳ Ｐゴシック" pitchFamily="-110" charset="-128"/>
                <a:cs typeface="ＭＳ Ｐゴシック" pitchFamily="-110" charset="-128"/>
              </a:defRPr>
            </a:lvl1pPr>
            <a:lvl2pPr marL="63341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200">
                <a:solidFill>
                  <a:srgbClr val="000000"/>
                </a:solidFill>
                <a:latin typeface="+mn-lt"/>
                <a:ea typeface="ＭＳ Ｐゴシック" pitchFamily="-110" charset="-128"/>
                <a:cs typeface="ＭＳ Ｐゴシック"/>
              </a:defRPr>
            </a:lvl2pPr>
            <a:lvl3pPr marL="969963" indent="-2222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rgbClr val="000000"/>
                </a:solidFill>
                <a:latin typeface="+mn-lt"/>
                <a:ea typeface="ＭＳ Ｐゴシック" pitchFamily="-110" charset="-128"/>
                <a:cs typeface="ＭＳ Ｐゴシック"/>
              </a:defRPr>
            </a:lvl3pPr>
            <a:lvl4pPr marL="1258888" indent="-228600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5F5F5F"/>
              </a:buClr>
              <a:buSzPct val="65000"/>
              <a:buFont typeface="Arial Bold" pitchFamily="34" charset="0"/>
              <a:buChar char="‒"/>
              <a:defRPr lang="en-US" dirty="0">
                <a:solidFill>
                  <a:srgbClr val="000000"/>
                </a:solidFill>
                <a:latin typeface="+mn-lt"/>
                <a:ea typeface="ＭＳ Ｐゴシック" pitchFamily="-110" charset="-128"/>
                <a:cs typeface="ＭＳ Ｐゴシック"/>
              </a:defRPr>
            </a:lvl4pPr>
            <a:lvl5pPr marL="2055813" indent="-2301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 sz="80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/>
              </a:defRPr>
            </a:lvl5pPr>
            <a:lvl6pPr marL="2513013" indent="-2301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 sz="80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</a:defRPr>
            </a:lvl6pPr>
            <a:lvl7pPr marL="2970213" indent="-2301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 sz="80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</a:defRPr>
            </a:lvl7pPr>
            <a:lvl8pPr marL="3427413" indent="-2301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 sz="80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</a:defRPr>
            </a:lvl8pPr>
            <a:lvl9pPr marL="3884613" indent="-2301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 sz="80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</a:defRPr>
            </a:lvl9pPr>
          </a:lstStyle>
          <a:p>
            <a:pPr marL="404813" lvl="1" indent="0" algn="r">
              <a:buFontTx/>
              <a:buNone/>
            </a:pPr>
            <a:r>
              <a:rPr lang="en-US" sz="2000" b="1" kern="0" dirty="0">
                <a:ea typeface="ＭＳ Ｐゴシック"/>
                <a:sym typeface="Wingdings"/>
              </a:rPr>
              <a:t> </a:t>
            </a:r>
            <a:r>
              <a:rPr lang="en-US" sz="2000" b="1" kern="0" dirty="0" err="1">
                <a:ea typeface="ＭＳ Ｐゴシック"/>
              </a:rPr>
              <a:t>Matplotlib</a:t>
            </a:r>
            <a:endParaRPr lang="en-US" sz="2000" b="1" kern="0" dirty="0">
              <a:ea typeface="ＭＳ Ｐゴシック"/>
            </a:endParaRPr>
          </a:p>
          <a:p>
            <a:pPr marL="404813" lvl="1" indent="0" algn="r">
              <a:buFontTx/>
              <a:buNone/>
            </a:pPr>
            <a:r>
              <a:rPr lang="en-US" sz="2000" kern="0" dirty="0" err="1">
                <a:ea typeface="ＭＳ Ｐゴシック"/>
              </a:rPr>
              <a:t>Seaborn</a:t>
            </a:r>
            <a:endParaRPr lang="en-US" sz="2000" kern="0" dirty="0">
              <a:ea typeface="ＭＳ Ｐゴシック"/>
            </a:endParaRPr>
          </a:p>
          <a:p>
            <a:pPr marL="404813" lvl="1" indent="0" algn="r">
              <a:buFontTx/>
              <a:buNone/>
            </a:pPr>
            <a:r>
              <a:rPr lang="en-US" sz="2000" kern="0" dirty="0" err="1" smtClean="0">
                <a:ea typeface="ＭＳ Ｐゴシック"/>
              </a:rPr>
              <a:t>g</a:t>
            </a:r>
            <a:r>
              <a:rPr lang="en-US" sz="2000" kern="0" dirty="0" err="1" smtClean="0">
                <a:ea typeface="ＭＳ Ｐゴシック"/>
              </a:rPr>
              <a:t>gplot</a:t>
            </a:r>
            <a:endParaRPr lang="en-US" sz="2000" kern="0" dirty="0" smtClean="0">
              <a:ea typeface="ＭＳ Ｐゴシック"/>
            </a:endParaRPr>
          </a:p>
          <a:p>
            <a:pPr marL="404813" lvl="1" indent="0" algn="r">
              <a:buNone/>
            </a:pPr>
            <a:r>
              <a:rPr lang="en-US" sz="2000" dirty="0" smtClean="0">
                <a:ea typeface="ＭＳ Ｐゴシック"/>
              </a:rPr>
              <a:t>Statistical graphs</a:t>
            </a:r>
          </a:p>
          <a:p>
            <a:pPr marL="404813" lvl="1" indent="0" algn="r">
              <a:buFontTx/>
              <a:buNone/>
            </a:pPr>
            <a:endParaRPr lang="en-US" sz="2000" kern="0" dirty="0">
              <a:ea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264040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248FC37-CE91-5143-AA2D-5736E54DAB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Matplotlib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63CDE41-3A69-EB4F-AB4D-7F98D35E15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Matplotlib</a:t>
            </a:r>
            <a:r>
              <a:rPr lang="en-US" dirty="0"/>
              <a:t> is python’s native plotting library</a:t>
            </a:r>
          </a:p>
          <a:p>
            <a:r>
              <a:rPr lang="en-US" dirty="0"/>
              <a:t>Powerful, with lots of options</a:t>
            </a:r>
          </a:p>
          <a:p>
            <a:r>
              <a:rPr lang="en-US" dirty="0"/>
              <a:t>Not necessarily focused on aesthetics</a:t>
            </a:r>
          </a:p>
          <a:p>
            <a:r>
              <a:rPr lang="en-US" dirty="0"/>
              <a:t>Import like this: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To show inside </a:t>
            </a:r>
            <a:r>
              <a:rPr lang="en-US" dirty="0" err="1"/>
              <a:t>jupyter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Saving to file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E38244DC-EDA7-454F-B6E7-BA5BCA8CE9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Copyright © 2017 Elephant Scale.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26F9D9FA-2E9C-674E-BCBF-0FE89DA99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EF9825-4C23-4085-A4E3-B5565466BD91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6" name="Text Box 4">
            <a:extLst>
              <a:ext uri="{FF2B5EF4-FFF2-40B4-BE49-F238E27FC236}">
                <a16:creationId xmlns:a16="http://schemas.microsoft.com/office/drawing/2014/main" xmlns="" id="{C0303501-EF6D-5845-8A82-D75DA8891E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7810" y="2590800"/>
            <a:ext cx="8763000" cy="646331"/>
          </a:xfrm>
          <a:prstGeom prst="rect">
            <a:avLst/>
          </a:prstGeom>
          <a:solidFill>
            <a:schemeClr val="tx1"/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defTabSz="288925"/>
            <a:r>
              <a:rPr lang="en-US" sz="1800" b="1" dirty="0">
                <a:solidFill>
                  <a:schemeClr val="bg2"/>
                </a:solidFill>
                <a:latin typeface="Lucida Sans Typewriter" pitchFamily="49" charset="0"/>
              </a:rPr>
              <a:t>import </a:t>
            </a:r>
            <a:r>
              <a:rPr lang="en-US" sz="1800" b="1" dirty="0" err="1">
                <a:solidFill>
                  <a:schemeClr val="bg2"/>
                </a:solidFill>
                <a:latin typeface="Lucida Sans Typewriter" pitchFamily="49" charset="0"/>
              </a:rPr>
              <a:t>matplotlib.pyplot</a:t>
            </a:r>
            <a:r>
              <a:rPr lang="en-US" sz="1800" b="1" dirty="0">
                <a:solidFill>
                  <a:schemeClr val="bg2"/>
                </a:solidFill>
                <a:latin typeface="Lucida Sans Typewriter" pitchFamily="49" charset="0"/>
              </a:rPr>
              <a:t> as </a:t>
            </a:r>
            <a:r>
              <a:rPr lang="en-US" sz="1800" b="1" dirty="0" err="1">
                <a:solidFill>
                  <a:schemeClr val="bg2"/>
                </a:solidFill>
                <a:latin typeface="Lucida Sans Typewriter" pitchFamily="49" charset="0"/>
              </a:rPr>
              <a:t>plt</a:t>
            </a:r>
            <a:endParaRPr lang="en-US" sz="1800" b="1" dirty="0">
              <a:solidFill>
                <a:schemeClr val="bg2"/>
              </a:solidFill>
              <a:latin typeface="Lucida Sans Typewriter" pitchFamily="49" charset="0"/>
            </a:endParaRPr>
          </a:p>
          <a:p>
            <a:pPr defTabSz="288925"/>
            <a:endParaRPr lang="en-US" sz="1800" b="1" dirty="0">
              <a:solidFill>
                <a:schemeClr val="bg2"/>
              </a:solidFill>
              <a:latin typeface="Lucida Sans Typewriter" pitchFamily="49" charset="0"/>
            </a:endParaRPr>
          </a:p>
        </p:txBody>
      </p:sp>
      <p:sp>
        <p:nvSpPr>
          <p:cNvPr id="7" name="Text Box 4">
            <a:extLst>
              <a:ext uri="{FF2B5EF4-FFF2-40B4-BE49-F238E27FC236}">
                <a16:creationId xmlns:a16="http://schemas.microsoft.com/office/drawing/2014/main" xmlns="" id="{660AC19A-C670-6443-A75D-E113C597B6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4650" y="3893654"/>
            <a:ext cx="8763000" cy="646331"/>
          </a:xfrm>
          <a:prstGeom prst="rect">
            <a:avLst/>
          </a:prstGeom>
          <a:solidFill>
            <a:schemeClr val="tx1"/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defTabSz="288925"/>
            <a:r>
              <a:rPr lang="en-US" sz="1800" b="1" dirty="0">
                <a:solidFill>
                  <a:schemeClr val="bg2"/>
                </a:solidFill>
                <a:latin typeface="Lucida Sans Typewriter" pitchFamily="49" charset="0"/>
              </a:rPr>
              <a:t>%</a:t>
            </a:r>
            <a:r>
              <a:rPr lang="en-US" sz="1800" b="1" dirty="0" err="1">
                <a:solidFill>
                  <a:schemeClr val="bg2"/>
                </a:solidFill>
                <a:latin typeface="Lucida Sans Typewriter" pitchFamily="49" charset="0"/>
              </a:rPr>
              <a:t>matplotlib</a:t>
            </a:r>
            <a:r>
              <a:rPr lang="en-US" sz="1800" b="1" dirty="0">
                <a:solidFill>
                  <a:schemeClr val="bg2"/>
                </a:solidFill>
                <a:latin typeface="Lucida Sans Typewriter" pitchFamily="49" charset="0"/>
              </a:rPr>
              <a:t> inline%</a:t>
            </a:r>
          </a:p>
          <a:p>
            <a:pPr defTabSz="288925"/>
            <a:endParaRPr lang="en-US" sz="1800" b="1" dirty="0">
              <a:solidFill>
                <a:schemeClr val="bg2"/>
              </a:solidFill>
              <a:latin typeface="Lucida Sans Typewriter" pitchFamily="49" charset="0"/>
            </a:endParaRPr>
          </a:p>
        </p:txBody>
      </p:sp>
      <p:sp>
        <p:nvSpPr>
          <p:cNvPr id="8" name="Text Box 4">
            <a:extLst>
              <a:ext uri="{FF2B5EF4-FFF2-40B4-BE49-F238E27FC236}">
                <a16:creationId xmlns:a16="http://schemas.microsoft.com/office/drawing/2014/main" xmlns="" id="{5212A598-4EEA-2F49-A9CD-F2A255D97E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0670" y="5277334"/>
            <a:ext cx="8763000" cy="646331"/>
          </a:xfrm>
          <a:prstGeom prst="rect">
            <a:avLst/>
          </a:prstGeom>
          <a:solidFill>
            <a:schemeClr val="tx1"/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defTabSz="288925"/>
            <a:r>
              <a:rPr lang="en-US" sz="1800" b="1" dirty="0" err="1">
                <a:solidFill>
                  <a:schemeClr val="bg2"/>
                </a:solidFill>
                <a:latin typeface="Lucida Sans Typewriter" pitchFamily="49" charset="0"/>
              </a:rPr>
              <a:t>plt.savefig</a:t>
            </a:r>
            <a:r>
              <a:rPr lang="en-US" sz="1800" b="1" dirty="0">
                <a:solidFill>
                  <a:schemeClr val="bg2"/>
                </a:solidFill>
                <a:latin typeface="Lucida Sans Typewriter" pitchFamily="49" charset="0"/>
              </a:rPr>
              <a:t>(‘</a:t>
            </a:r>
            <a:r>
              <a:rPr lang="en-US" sz="1800" b="1" dirty="0" err="1">
                <a:solidFill>
                  <a:schemeClr val="bg2"/>
                </a:solidFill>
                <a:latin typeface="Lucida Sans Typewriter" pitchFamily="49" charset="0"/>
              </a:rPr>
              <a:t>test.png</a:t>
            </a:r>
            <a:r>
              <a:rPr lang="en-US" sz="1800" b="1" dirty="0">
                <a:solidFill>
                  <a:schemeClr val="bg2"/>
                </a:solidFill>
                <a:latin typeface="Lucida Sans Typewriter" pitchFamily="49" charset="0"/>
              </a:rPr>
              <a:t>’)</a:t>
            </a:r>
          </a:p>
          <a:p>
            <a:pPr defTabSz="288925"/>
            <a:endParaRPr lang="en-US" sz="1800" b="1" dirty="0">
              <a:solidFill>
                <a:schemeClr val="bg2"/>
              </a:solidFill>
              <a:latin typeface="Lucida Sans Typewriter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663813876"/>
      </p:ext>
    </p:extLst>
  </p:cSld>
  <p:clrMapOvr>
    <a:masterClrMapping/>
  </p:clrMapOvr>
</p:sld>
</file>

<file path=ppt/theme/theme1.xml><?xml version="1.0" encoding="utf-8"?>
<a:theme xmlns:a="http://schemas.openxmlformats.org/drawingml/2006/main" name="LPc_New">
  <a:themeElements>
    <a:clrScheme name="LPc_New 7">
      <a:dk1>
        <a:srgbClr val="000000"/>
      </a:dk1>
      <a:lt1>
        <a:srgbClr val="FFFFFF"/>
      </a:lt1>
      <a:dk2>
        <a:srgbClr val="CCECFF"/>
      </a:dk2>
      <a:lt2>
        <a:srgbClr val="003399"/>
      </a:lt2>
      <a:accent1>
        <a:srgbClr val="0794FF"/>
      </a:accent1>
      <a:accent2>
        <a:srgbClr val="800080"/>
      </a:accent2>
      <a:accent3>
        <a:srgbClr val="E2F4FF"/>
      </a:accent3>
      <a:accent4>
        <a:srgbClr val="DADADA"/>
      </a:accent4>
      <a:accent5>
        <a:srgbClr val="AAC8FF"/>
      </a:accent5>
      <a:accent6>
        <a:srgbClr val="730073"/>
      </a:accent6>
      <a:hlink>
        <a:srgbClr val="FF0000"/>
      </a:hlink>
      <a:folHlink>
        <a:srgbClr val="FFFFD2"/>
      </a:folHlink>
    </a:clrScheme>
    <a:fontScheme name="LPc_New">
      <a:majorFont>
        <a:latin typeface="Verdan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30000"/>
          </a:spcBef>
          <a:spcAft>
            <a:spcPct val="0"/>
          </a:spcAft>
          <a:buClrTx/>
          <a:buSzTx/>
          <a:buFontTx/>
          <a:buNone/>
          <a:tabLst/>
          <a:defRPr kumimoji="0" lang="en-US" sz="10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Garamond" pitchFamily="-110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30000"/>
          </a:spcBef>
          <a:spcAft>
            <a:spcPct val="0"/>
          </a:spcAft>
          <a:buClrTx/>
          <a:buSzTx/>
          <a:buFontTx/>
          <a:buNone/>
          <a:tabLst/>
          <a:defRPr kumimoji="0" lang="en-US" sz="10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Garamond" pitchFamily="-110" charset="0"/>
          </a:defRPr>
        </a:defPPr>
      </a:lstStyle>
    </a:lnDef>
  </a:objectDefaults>
  <a:extraClrSchemeLst>
    <a:extraClrScheme>
      <a:clrScheme name="LPc_New 1">
        <a:dk1>
          <a:srgbClr val="000099"/>
        </a:dk1>
        <a:lt1>
          <a:srgbClr val="FFFFFF"/>
        </a:lt1>
        <a:dk2>
          <a:srgbClr val="0000FF"/>
        </a:dk2>
        <a:lt2>
          <a:srgbClr val="FFFF00"/>
        </a:lt2>
        <a:accent1>
          <a:srgbClr val="FF6633"/>
        </a:accent1>
        <a:accent2>
          <a:srgbClr val="FF00FF"/>
        </a:accent2>
        <a:accent3>
          <a:srgbClr val="AAAAFF"/>
        </a:accent3>
        <a:accent4>
          <a:srgbClr val="DADADA"/>
        </a:accent4>
        <a:accent5>
          <a:srgbClr val="FFB8AD"/>
        </a:accent5>
        <a:accent6>
          <a:srgbClr val="E700E7"/>
        </a:accent6>
        <a:hlink>
          <a:srgbClr val="FF0000"/>
        </a:hlink>
        <a:folHlink>
          <a:srgbClr val="80808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Pc_New 2">
        <a:dk1>
          <a:srgbClr val="000066"/>
        </a:dk1>
        <a:lt1>
          <a:srgbClr val="CCECFF"/>
        </a:lt1>
        <a:dk2>
          <a:srgbClr val="000080"/>
        </a:dk2>
        <a:lt2>
          <a:srgbClr val="000000"/>
        </a:lt2>
        <a:accent1>
          <a:srgbClr val="9999FF"/>
        </a:accent1>
        <a:accent2>
          <a:srgbClr val="CC00FF"/>
        </a:accent2>
        <a:accent3>
          <a:srgbClr val="E2F4FF"/>
        </a:accent3>
        <a:accent4>
          <a:srgbClr val="000056"/>
        </a:accent4>
        <a:accent5>
          <a:srgbClr val="CACAFF"/>
        </a:accent5>
        <a:accent6>
          <a:srgbClr val="B900E7"/>
        </a:accent6>
        <a:hlink>
          <a:srgbClr val="00CC99"/>
        </a:hlink>
        <a:folHlink>
          <a:srgbClr val="0099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Pc_New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B2B2B2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D5D5D5"/>
        </a:accent5>
        <a:accent6>
          <a:srgbClr val="797979"/>
        </a:accent6>
        <a:hlink>
          <a:srgbClr val="5F5F5F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Pc_New 4">
        <a:dk1>
          <a:srgbClr val="000000"/>
        </a:dk1>
        <a:lt1>
          <a:srgbClr val="FFFFFF"/>
        </a:lt1>
        <a:dk2>
          <a:srgbClr val="660033"/>
        </a:dk2>
        <a:lt2>
          <a:srgbClr val="FFFF66"/>
        </a:lt2>
        <a:accent1>
          <a:srgbClr val="FF0033"/>
        </a:accent1>
        <a:accent2>
          <a:srgbClr val="CC6600"/>
        </a:accent2>
        <a:accent3>
          <a:srgbClr val="B8AAAD"/>
        </a:accent3>
        <a:accent4>
          <a:srgbClr val="DADADA"/>
        </a:accent4>
        <a:accent5>
          <a:srgbClr val="FFAAAD"/>
        </a:accent5>
        <a:accent6>
          <a:srgbClr val="B95C00"/>
        </a:accent6>
        <a:hlink>
          <a:srgbClr val="999933"/>
        </a:hlink>
        <a:folHlink>
          <a:srgbClr val="A5002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Pc_New 5">
        <a:dk1>
          <a:srgbClr val="000000"/>
        </a:dk1>
        <a:lt1>
          <a:srgbClr val="FFFFFF"/>
        </a:lt1>
        <a:dk2>
          <a:srgbClr val="CCECFF"/>
        </a:dk2>
        <a:lt2>
          <a:srgbClr val="000080"/>
        </a:lt2>
        <a:accent1>
          <a:srgbClr val="9999FF"/>
        </a:accent1>
        <a:accent2>
          <a:srgbClr val="CC00FF"/>
        </a:accent2>
        <a:accent3>
          <a:srgbClr val="E2F4FF"/>
        </a:accent3>
        <a:accent4>
          <a:srgbClr val="DADADA"/>
        </a:accent4>
        <a:accent5>
          <a:srgbClr val="CACAFF"/>
        </a:accent5>
        <a:accent6>
          <a:srgbClr val="B900E7"/>
        </a:accent6>
        <a:hlink>
          <a:srgbClr val="00CC99"/>
        </a:hlink>
        <a:folHlink>
          <a:srgbClr val="0099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Pc_New 6">
        <a:dk1>
          <a:srgbClr val="000000"/>
        </a:dk1>
        <a:lt1>
          <a:srgbClr val="FFFFFF"/>
        </a:lt1>
        <a:dk2>
          <a:srgbClr val="CCECFF"/>
        </a:dk2>
        <a:lt2>
          <a:srgbClr val="003399"/>
        </a:lt2>
        <a:accent1>
          <a:srgbClr val="9999FF"/>
        </a:accent1>
        <a:accent2>
          <a:srgbClr val="800080"/>
        </a:accent2>
        <a:accent3>
          <a:srgbClr val="E2F4FF"/>
        </a:accent3>
        <a:accent4>
          <a:srgbClr val="DADADA"/>
        </a:accent4>
        <a:accent5>
          <a:srgbClr val="CACAFF"/>
        </a:accent5>
        <a:accent6>
          <a:srgbClr val="730073"/>
        </a:accent6>
        <a:hlink>
          <a:srgbClr val="FF0000"/>
        </a:hlink>
        <a:folHlink>
          <a:srgbClr val="FFFFD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Pc_New 7">
        <a:dk1>
          <a:srgbClr val="000000"/>
        </a:dk1>
        <a:lt1>
          <a:srgbClr val="FFFFFF"/>
        </a:lt1>
        <a:dk2>
          <a:srgbClr val="CCECFF"/>
        </a:dk2>
        <a:lt2>
          <a:srgbClr val="003399"/>
        </a:lt2>
        <a:accent1>
          <a:srgbClr val="0794FF"/>
        </a:accent1>
        <a:accent2>
          <a:srgbClr val="800080"/>
        </a:accent2>
        <a:accent3>
          <a:srgbClr val="E2F4FF"/>
        </a:accent3>
        <a:accent4>
          <a:srgbClr val="DADADA"/>
        </a:accent4>
        <a:accent5>
          <a:srgbClr val="AAC8FF"/>
        </a:accent5>
        <a:accent6>
          <a:srgbClr val="730073"/>
        </a:accent6>
        <a:hlink>
          <a:srgbClr val="FF0000"/>
        </a:hlink>
        <a:folHlink>
          <a:srgbClr val="FFFFD2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379184</TotalTime>
  <Words>2522</Words>
  <Application>Microsoft Macintosh PowerPoint</Application>
  <PresentationFormat>Custom</PresentationFormat>
  <Paragraphs>650</Paragraphs>
  <Slides>62</Slides>
  <Notes>16</Notes>
  <HiddenSlides>2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3" baseType="lpstr">
      <vt:lpstr>LPc_New</vt:lpstr>
      <vt:lpstr>Python : Visualization</vt:lpstr>
      <vt:lpstr>Lesson Objectives</vt:lpstr>
      <vt:lpstr>Lesson Objectives</vt:lpstr>
      <vt:lpstr>Pandas Visualization</vt:lpstr>
      <vt:lpstr>Pandas Visualization</vt:lpstr>
      <vt:lpstr>Pandas Bar plot</vt:lpstr>
      <vt:lpstr>Pandas visualization</vt:lpstr>
      <vt:lpstr>Matplotlib</vt:lpstr>
      <vt:lpstr>Matplotlib</vt:lpstr>
      <vt:lpstr>Performing and Showing plot</vt:lpstr>
      <vt:lpstr>Matplotlib plots</vt:lpstr>
      <vt:lpstr>Plot labels and options</vt:lpstr>
      <vt:lpstr>Matplotlib plot options</vt:lpstr>
      <vt:lpstr>Matplotlib Simple Example</vt:lpstr>
      <vt:lpstr>Matplotlib subplots</vt:lpstr>
      <vt:lpstr>Figure Versus Axes</vt:lpstr>
      <vt:lpstr>Matplotlib – plot()</vt:lpstr>
      <vt:lpstr>Matplotlib – subplot()</vt:lpstr>
      <vt:lpstr>Matplotlib – scatter()</vt:lpstr>
      <vt:lpstr>Matplotlib – scatter()</vt:lpstr>
      <vt:lpstr>Matplotlib – bar()</vt:lpstr>
      <vt:lpstr>Matplotlib – pie()</vt:lpstr>
      <vt:lpstr>Seaborn</vt:lpstr>
      <vt:lpstr>Seaborn: pretty graphs</vt:lpstr>
      <vt:lpstr>Seaborn pretty plots</vt:lpstr>
      <vt:lpstr>Seaborn Heatmap</vt:lpstr>
      <vt:lpstr>Seaborn time series plot</vt:lpstr>
      <vt:lpstr>Seaborn – barplot() - Ease of use</vt:lpstr>
      <vt:lpstr>Seaborn – barplot() - Ease of use</vt:lpstr>
      <vt:lpstr>Seaborn – regplot()</vt:lpstr>
      <vt:lpstr>Seaborn – regplot()</vt:lpstr>
      <vt:lpstr>Seaborn – regplot()</vt:lpstr>
      <vt:lpstr>Seaborn Heatmap</vt:lpstr>
      <vt:lpstr>Seaborn time series plot</vt:lpstr>
      <vt:lpstr>ggplot</vt:lpstr>
      <vt:lpstr>ggplot</vt:lpstr>
      <vt:lpstr>ggplot examples</vt:lpstr>
      <vt:lpstr>ggplot Quick Example</vt:lpstr>
      <vt:lpstr>ggplot Quick Example: Layers</vt:lpstr>
      <vt:lpstr>ggplot Syntax</vt:lpstr>
      <vt:lpstr>Ggplot – general syntax</vt:lpstr>
      <vt:lpstr>Ggplot point and line plots</vt:lpstr>
      <vt:lpstr>Ggplot point and line plots</vt:lpstr>
      <vt:lpstr>Lab: Graphs / ggplot-qplot</vt:lpstr>
      <vt:lpstr>Statistical Graphs</vt:lpstr>
      <vt:lpstr>Visualizing Data</vt:lpstr>
      <vt:lpstr>Boxplot / Box-and-Whisker Plot</vt:lpstr>
      <vt:lpstr>Boxplot / Box-and-Whisker Plot</vt:lpstr>
      <vt:lpstr>BoxPlot : Sample Code (R)</vt:lpstr>
      <vt:lpstr>BoxPlot : Sample Code (Python)</vt:lpstr>
      <vt:lpstr>Boxplot / Box-and-Whisker Plot</vt:lpstr>
      <vt:lpstr>Histogram (R)</vt:lpstr>
      <vt:lpstr>Histogram (Python)</vt:lpstr>
      <vt:lpstr>Histograms</vt:lpstr>
      <vt:lpstr>Scatter Plot (Python)</vt:lpstr>
      <vt:lpstr>Examples</vt:lpstr>
      <vt:lpstr>Bar Plots: Matplotlib</vt:lpstr>
      <vt:lpstr>Barplot: Seaborn</vt:lpstr>
      <vt:lpstr>Lab: matplotlib - intro</vt:lpstr>
      <vt:lpstr>Lab: matplotlib - cars</vt:lpstr>
      <vt:lpstr>Review</vt:lpstr>
      <vt:lpstr>Slide 62</vt:lpstr>
    </vt:vector>
  </TitlesOfParts>
  <Company>Elephant Scale LLC &amp; LearningPatterns Inc.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Spark</dc:title>
  <dc:subject>Spark</dc:subject>
  <dc:creator>Elephant Scale</dc:creator>
  <cp:lastModifiedBy>User</cp:lastModifiedBy>
  <cp:revision>4355</cp:revision>
  <cp:lastPrinted>2018-04-17T17:07:14Z</cp:lastPrinted>
  <dcterms:created xsi:type="dcterms:W3CDTF">2010-07-13T15:22:01Z</dcterms:created>
  <dcterms:modified xsi:type="dcterms:W3CDTF">2018-08-17T12:10:58Z</dcterms:modified>
</cp:coreProperties>
</file>